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3"/>
  </p:notesMasterIdLst>
  <p:handoutMasterIdLst>
    <p:handoutMasterId r:id="rId34"/>
  </p:handoutMasterIdLst>
  <p:sldIdLst>
    <p:sldId id="289" r:id="rId2"/>
    <p:sldId id="281" r:id="rId3"/>
    <p:sldId id="271" r:id="rId4"/>
    <p:sldId id="258" r:id="rId5"/>
    <p:sldId id="259" r:id="rId6"/>
    <p:sldId id="290" r:id="rId7"/>
    <p:sldId id="282" r:id="rId8"/>
    <p:sldId id="274" r:id="rId9"/>
    <p:sldId id="291" r:id="rId10"/>
    <p:sldId id="293" r:id="rId11"/>
    <p:sldId id="294" r:id="rId12"/>
    <p:sldId id="295" r:id="rId13"/>
    <p:sldId id="296" r:id="rId14"/>
    <p:sldId id="299" r:id="rId15"/>
    <p:sldId id="300" r:id="rId16"/>
    <p:sldId id="301" r:id="rId17"/>
    <p:sldId id="302" r:id="rId18"/>
    <p:sldId id="303" r:id="rId19"/>
    <p:sldId id="305" r:id="rId20"/>
    <p:sldId id="306" r:id="rId21"/>
    <p:sldId id="307" r:id="rId22"/>
    <p:sldId id="308" r:id="rId23"/>
    <p:sldId id="309" r:id="rId24"/>
    <p:sldId id="310" r:id="rId25"/>
    <p:sldId id="311" r:id="rId26"/>
    <p:sldId id="312" r:id="rId27"/>
    <p:sldId id="316" r:id="rId28"/>
    <p:sldId id="313" r:id="rId29"/>
    <p:sldId id="314" r:id="rId30"/>
    <p:sldId id="315" r:id="rId31"/>
    <p:sldId id="304" r:id="rId32"/>
  </p:sldIdLst>
  <p:sldSz cx="9144000" cy="6858000" type="screen4x3"/>
  <p:notesSz cx="6858000" cy="914400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4E6"/>
    <a:srgbClr val="004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4588" autoAdjust="0"/>
  </p:normalViewPr>
  <p:slideViewPr>
    <p:cSldViewPr>
      <p:cViewPr varScale="1">
        <p:scale>
          <a:sx n="87" d="100"/>
          <a:sy n="87" d="100"/>
        </p:scale>
        <p:origin x="-108"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BA7FCD22-C151-47DA-A22C-36A62DB449C8}" type="slidenum">
              <a:rPr lang="en-US"/>
              <a:pPr>
                <a:defRPr/>
              </a:pPr>
              <a:t>‹#›</a:t>
            </a:fld>
            <a:endParaRPr lang="en-US"/>
          </a:p>
        </p:txBody>
      </p:sp>
    </p:spTree>
    <p:extLst>
      <p:ext uri="{BB962C8B-B14F-4D97-AF65-F5344CB8AC3E}">
        <p14:creationId xmlns:p14="http://schemas.microsoft.com/office/powerpoint/2010/main" val="169283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E8D123D9-7388-4825-8A08-A4572E2470CC}" type="slidenum">
              <a:rPr lang="en-US"/>
              <a:pPr>
                <a:defRPr/>
              </a:pPr>
              <a:t>‹#›</a:t>
            </a:fld>
            <a:endParaRPr lang="en-US"/>
          </a:p>
        </p:txBody>
      </p:sp>
    </p:spTree>
    <p:extLst>
      <p:ext uri="{BB962C8B-B14F-4D97-AF65-F5344CB8AC3E}">
        <p14:creationId xmlns:p14="http://schemas.microsoft.com/office/powerpoint/2010/main" val="2282607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err="1">
                <a:solidFill>
                  <a:srgbClr val="FFFFFF"/>
                </a:solidFill>
              </a:rPr>
              <a:t>Rainfall</a:t>
            </a:r>
            <a:r>
              <a:rPr lang="da-DK" dirty="0">
                <a:solidFill>
                  <a:srgbClr val="FFFFFF"/>
                </a:solidFill>
              </a:rPr>
              <a:t> </a:t>
            </a:r>
            <a:r>
              <a:rPr lang="da-DK" dirty="0" err="1">
                <a:solidFill>
                  <a:srgbClr val="FFFFFF"/>
                </a:solidFill>
              </a:rPr>
              <a:t>Runoff</a:t>
            </a:r>
            <a:r>
              <a:rPr lang="da-DK" dirty="0">
                <a:solidFill>
                  <a:srgbClr val="FFFFFF"/>
                </a:solidFill>
              </a:rPr>
              <a:t> Editor (RR)</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1211274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a:solidFill>
                  <a:srgbClr val="FFFFFF"/>
                </a:solidFill>
                <a:cs typeface="Arial" charset="0"/>
              </a:rPr>
              <a:t>Model – Ground Water Parameters</a:t>
            </a:r>
          </a:p>
          <a:p>
            <a:pPr marL="0" indent="0">
              <a:buNone/>
            </a:pPr>
            <a:endParaRPr lang="en-GB" dirty="0" smtClean="0">
              <a:solidFill>
                <a:srgbClr val="FFFFFF"/>
              </a:solidFill>
              <a:cs typeface="Arial" charset="0"/>
            </a:endParaRPr>
          </a:p>
        </p:txBody>
      </p:sp>
      <p:sp>
        <p:nvSpPr>
          <p:cNvPr id="9" name="Rectangle 3"/>
          <p:cNvSpPr>
            <a:spLocks noChangeArrowheads="1"/>
          </p:cNvSpPr>
          <p:nvPr/>
        </p:nvSpPr>
        <p:spPr bwMode="auto">
          <a:xfrm>
            <a:off x="703213" y="1981200"/>
            <a:ext cx="2860675" cy="457200"/>
          </a:xfrm>
          <a:prstGeom prst="rect">
            <a:avLst/>
          </a:prstGeom>
          <a:noFill/>
          <a:ln w="12700">
            <a:noFill/>
            <a:miter lim="800000"/>
            <a:headEnd type="none" w="sm" len="sm"/>
            <a:tailEnd type="none" w="sm" len="sm"/>
          </a:ln>
        </p:spPr>
        <p:txBody>
          <a:bodyPr wrap="none">
            <a:spAutoFit/>
          </a:bodyPr>
          <a:lstStyle/>
          <a:p>
            <a:pPr defTabSz="762000" eaLnBrk="0" hangingPunct="0"/>
            <a:r>
              <a:rPr lang="en-US" sz="2400" dirty="0">
                <a:solidFill>
                  <a:srgbClr val="FFFFFF"/>
                </a:solidFill>
                <a:latin typeface="Arial" charset="0"/>
              </a:rPr>
              <a:t>NAM Ground Water</a:t>
            </a:r>
          </a:p>
        </p:txBody>
      </p:sp>
      <p:sp>
        <p:nvSpPr>
          <p:cNvPr id="10" name="Text Box 4"/>
          <p:cNvSpPr txBox="1">
            <a:spLocks noChangeArrowheads="1"/>
          </p:cNvSpPr>
          <p:nvPr/>
        </p:nvSpPr>
        <p:spPr bwMode="auto">
          <a:xfrm>
            <a:off x="1036712" y="289560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sp>
        <p:nvSpPr>
          <p:cNvPr id="11" name="AutoShape 5"/>
          <p:cNvSpPr>
            <a:spLocks noChangeArrowheads="1"/>
          </p:cNvSpPr>
          <p:nvPr/>
        </p:nvSpPr>
        <p:spPr bwMode="auto">
          <a:xfrm>
            <a:off x="579512" y="2590800"/>
            <a:ext cx="3200400" cy="35052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pPr>
            <a:r>
              <a:rPr lang="en-US" dirty="0">
                <a:solidFill>
                  <a:schemeClr val="accent6"/>
                </a:solidFill>
                <a:latin typeface="Arial" charset="0"/>
              </a:rPr>
              <a:t>Overall component</a:t>
            </a:r>
          </a:p>
          <a:p>
            <a:pPr defTabSz="762000" eaLnBrk="0" hangingPunct="0">
              <a:spcBef>
                <a:spcPct val="50000"/>
              </a:spcBef>
            </a:pPr>
            <a:r>
              <a:rPr lang="en-US" dirty="0">
                <a:solidFill>
                  <a:schemeClr val="accent6"/>
                </a:solidFill>
                <a:latin typeface="Arial" charset="0"/>
              </a:rPr>
              <a:t>Extended component </a:t>
            </a:r>
          </a:p>
          <a:p>
            <a:pPr defTabSz="762000" eaLnBrk="0" hangingPunct="0">
              <a:spcBef>
                <a:spcPct val="50000"/>
              </a:spcBef>
              <a:buFontTx/>
              <a:buChar char="•"/>
            </a:pPr>
            <a:r>
              <a:rPr lang="en-US" dirty="0">
                <a:solidFill>
                  <a:schemeClr val="accent6"/>
                </a:solidFill>
                <a:latin typeface="Arial" charset="0"/>
              </a:rPr>
              <a:t> Calculation of GWL </a:t>
            </a:r>
          </a:p>
          <a:p>
            <a:pPr defTabSz="762000" eaLnBrk="0" hangingPunct="0">
              <a:lnSpc>
                <a:spcPct val="20000"/>
              </a:lnSpc>
              <a:spcBef>
                <a:spcPct val="50000"/>
              </a:spcBef>
            </a:pPr>
            <a:r>
              <a:rPr lang="en-US" dirty="0">
                <a:solidFill>
                  <a:schemeClr val="accent6"/>
                </a:solidFill>
                <a:latin typeface="Arial" charset="0"/>
              </a:rPr>
              <a:t>   including seasonal var.</a:t>
            </a:r>
          </a:p>
          <a:p>
            <a:pPr defTabSz="762000" eaLnBrk="0" hangingPunct="0">
              <a:spcBef>
                <a:spcPct val="50000"/>
              </a:spcBef>
              <a:buFontTx/>
              <a:buChar char="•"/>
            </a:pPr>
            <a:r>
              <a:rPr lang="en-US" dirty="0">
                <a:solidFill>
                  <a:schemeClr val="accent6"/>
                </a:solidFill>
                <a:latin typeface="Arial" charset="0"/>
              </a:rPr>
              <a:t> </a:t>
            </a:r>
            <a:r>
              <a:rPr lang="en-US" dirty="0" err="1">
                <a:solidFill>
                  <a:schemeClr val="accent6"/>
                </a:solidFill>
                <a:latin typeface="Arial" charset="0"/>
              </a:rPr>
              <a:t>Capilary</a:t>
            </a:r>
            <a:r>
              <a:rPr lang="en-US" dirty="0">
                <a:solidFill>
                  <a:schemeClr val="accent6"/>
                </a:solidFill>
                <a:latin typeface="Arial" charset="0"/>
              </a:rPr>
              <a:t> flux</a:t>
            </a:r>
          </a:p>
          <a:p>
            <a:pPr defTabSz="762000" eaLnBrk="0" hangingPunct="0">
              <a:spcBef>
                <a:spcPct val="50000"/>
              </a:spcBef>
              <a:buFontTx/>
              <a:buChar char="•"/>
            </a:pPr>
            <a:r>
              <a:rPr lang="en-US" dirty="0">
                <a:solidFill>
                  <a:schemeClr val="accent6"/>
                </a:solidFill>
                <a:latin typeface="Arial" charset="0"/>
              </a:rPr>
              <a:t> Abstraction</a:t>
            </a:r>
          </a:p>
          <a:p>
            <a:pPr defTabSz="762000" eaLnBrk="0" hangingPunct="0">
              <a:spcBef>
                <a:spcPct val="50000"/>
              </a:spcBef>
              <a:buFontTx/>
              <a:buChar char="•"/>
            </a:pPr>
            <a:r>
              <a:rPr lang="en-US" dirty="0">
                <a:solidFill>
                  <a:schemeClr val="accent6"/>
                </a:solidFill>
                <a:latin typeface="Arial" charset="0"/>
              </a:rPr>
              <a:t> Lower </a:t>
            </a:r>
            <a:r>
              <a:rPr lang="en-US" dirty="0" err="1">
                <a:solidFill>
                  <a:schemeClr val="accent6"/>
                </a:solidFill>
                <a:latin typeface="Arial" charset="0"/>
              </a:rPr>
              <a:t>Baseflow</a:t>
            </a:r>
            <a:endParaRPr lang="en-GB" dirty="0">
              <a:solidFill>
                <a:schemeClr val="accent6"/>
              </a:solidFill>
              <a:latin typeface="Arial" charset="0"/>
            </a:endParaRPr>
          </a:p>
        </p:txBody>
      </p:sp>
      <p:pic>
        <p:nvPicPr>
          <p:cNvPr id="13" name="Picture 7"/>
          <p:cNvPicPr>
            <a:picLocks noChangeAspect="1" noChangeArrowheads="1"/>
          </p:cNvPicPr>
          <p:nvPr/>
        </p:nvPicPr>
        <p:blipFill>
          <a:blip r:embed="rId2"/>
          <a:srcRect/>
          <a:stretch>
            <a:fillRect/>
          </a:stretch>
        </p:blipFill>
        <p:spPr bwMode="auto">
          <a:xfrm>
            <a:off x="4766568" y="1643063"/>
            <a:ext cx="4125912" cy="49291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58230241"/>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smtClean="0">
                <a:solidFill>
                  <a:srgbClr val="FFFFFF"/>
                </a:solidFill>
                <a:cs typeface="Arial" charset="0"/>
              </a:rPr>
              <a:t>Model – </a:t>
            </a:r>
            <a:r>
              <a:rPr lang="en-GB" dirty="0" smtClean="0">
                <a:solidFill>
                  <a:srgbClr val="FFFFFF"/>
                </a:solidFill>
                <a:cs typeface="Arial" charset="0"/>
              </a:rPr>
              <a:t>Snow Melt Module</a:t>
            </a:r>
          </a:p>
          <a:p>
            <a:pPr marL="0" indent="0">
              <a:buNone/>
            </a:pPr>
            <a:endParaRPr lang="en-GB" dirty="0" smtClean="0">
              <a:solidFill>
                <a:srgbClr val="FFFFFF"/>
              </a:solidFill>
              <a:cs typeface="Arial" charset="0"/>
            </a:endParaRPr>
          </a:p>
        </p:txBody>
      </p:sp>
      <p:sp>
        <p:nvSpPr>
          <p:cNvPr id="4" name="Rectangle 3"/>
          <p:cNvSpPr>
            <a:spLocks noChangeArrowheads="1"/>
          </p:cNvSpPr>
          <p:nvPr/>
        </p:nvSpPr>
        <p:spPr bwMode="auto">
          <a:xfrm>
            <a:off x="958280" y="1981200"/>
            <a:ext cx="2392001" cy="1200329"/>
          </a:xfrm>
          <a:prstGeom prst="rect">
            <a:avLst/>
          </a:prstGeom>
          <a:noFill/>
          <a:ln w="12700">
            <a:noFill/>
            <a:miter lim="800000"/>
            <a:headEnd type="none" w="sm" len="sm"/>
            <a:tailEnd type="none" w="sm" len="sm"/>
          </a:ln>
        </p:spPr>
        <p:txBody>
          <a:bodyPr wrap="none">
            <a:spAutoFit/>
          </a:bodyPr>
          <a:lstStyle/>
          <a:p>
            <a:pPr defTabSz="762000" eaLnBrk="0" hangingPunct="0"/>
            <a:r>
              <a:rPr lang="en-US" sz="2400" dirty="0">
                <a:solidFill>
                  <a:srgbClr val="FFFFFF"/>
                </a:solidFill>
                <a:latin typeface="Arial" charset="0"/>
              </a:rPr>
              <a:t>NAM Snow Melt</a:t>
            </a:r>
            <a:endParaRPr lang="en-US" sz="3200" dirty="0">
              <a:solidFill>
                <a:srgbClr val="FFFFFF"/>
              </a:solidFill>
              <a:latin typeface="Arial" charset="0"/>
            </a:endParaRPr>
          </a:p>
          <a:p>
            <a:pPr defTabSz="762000" eaLnBrk="0" hangingPunct="0"/>
            <a:endParaRPr lang="en-US" sz="2400" dirty="0">
              <a:solidFill>
                <a:srgbClr val="FFFFFF"/>
              </a:solidFill>
              <a:latin typeface="Arial" charset="0"/>
            </a:endParaRPr>
          </a:p>
          <a:p>
            <a:pPr defTabSz="762000" eaLnBrk="0" hangingPunct="0">
              <a:buFontTx/>
              <a:buChar char="•"/>
            </a:pPr>
            <a:endParaRPr lang="en-GB" sz="2400" dirty="0">
              <a:solidFill>
                <a:srgbClr val="FFFFFF"/>
              </a:solidFill>
              <a:latin typeface="Arial" charset="0"/>
            </a:endParaRPr>
          </a:p>
        </p:txBody>
      </p:sp>
      <p:sp>
        <p:nvSpPr>
          <p:cNvPr id="5" name="Text Box 4"/>
          <p:cNvSpPr txBox="1">
            <a:spLocks noChangeArrowheads="1"/>
          </p:cNvSpPr>
          <p:nvPr/>
        </p:nvSpPr>
        <p:spPr bwMode="auto">
          <a:xfrm>
            <a:off x="1034480" y="289560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sp>
        <p:nvSpPr>
          <p:cNvPr id="6" name="AutoShape 5"/>
          <p:cNvSpPr>
            <a:spLocks noChangeArrowheads="1"/>
          </p:cNvSpPr>
          <p:nvPr/>
        </p:nvSpPr>
        <p:spPr bwMode="auto">
          <a:xfrm>
            <a:off x="579512" y="2590800"/>
            <a:ext cx="3488432" cy="35052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pPr>
            <a:r>
              <a:rPr lang="en-US" dirty="0">
                <a:solidFill>
                  <a:schemeClr val="accent6"/>
                </a:solidFill>
                <a:latin typeface="Arial" charset="0"/>
              </a:rPr>
              <a:t>Simple Degree-day </a:t>
            </a:r>
            <a:r>
              <a:rPr lang="en-US" dirty="0" err="1">
                <a:solidFill>
                  <a:schemeClr val="accent6"/>
                </a:solidFill>
                <a:latin typeface="Arial" charset="0"/>
              </a:rPr>
              <a:t>appr</a:t>
            </a:r>
            <a:r>
              <a:rPr lang="en-US" dirty="0">
                <a:solidFill>
                  <a:schemeClr val="accent6"/>
                </a:solidFill>
                <a:latin typeface="Arial" charset="0"/>
              </a:rPr>
              <a:t>.</a:t>
            </a:r>
          </a:p>
          <a:p>
            <a:pPr defTabSz="762000" eaLnBrk="0" hangingPunct="0">
              <a:spcBef>
                <a:spcPct val="50000"/>
              </a:spcBef>
            </a:pPr>
            <a:r>
              <a:rPr lang="en-US" dirty="0">
                <a:solidFill>
                  <a:schemeClr val="accent6"/>
                </a:solidFill>
                <a:latin typeface="Arial" charset="0"/>
              </a:rPr>
              <a:t>Advanced </a:t>
            </a:r>
            <a:r>
              <a:rPr lang="en-US" dirty="0" smtClean="0">
                <a:solidFill>
                  <a:schemeClr val="accent6"/>
                </a:solidFill>
                <a:latin typeface="Arial" charset="0"/>
              </a:rPr>
              <a:t>Snow Melt </a:t>
            </a:r>
            <a:r>
              <a:rPr lang="en-US" dirty="0">
                <a:solidFill>
                  <a:schemeClr val="accent6"/>
                </a:solidFill>
                <a:latin typeface="Arial" charset="0"/>
              </a:rPr>
              <a:t>app</a:t>
            </a:r>
            <a:r>
              <a:rPr lang="en-US" dirty="0" smtClean="0">
                <a:solidFill>
                  <a:schemeClr val="accent6"/>
                </a:solidFill>
                <a:latin typeface="Arial" charset="0"/>
              </a:rPr>
              <a:t>.:</a:t>
            </a:r>
            <a:endParaRPr lang="en-US" dirty="0">
              <a:solidFill>
                <a:schemeClr val="accent6"/>
              </a:solidFill>
              <a:latin typeface="Arial" charset="0"/>
            </a:endParaRPr>
          </a:p>
          <a:p>
            <a:pPr defTabSz="762000" eaLnBrk="0" hangingPunct="0">
              <a:spcBef>
                <a:spcPct val="50000"/>
              </a:spcBef>
              <a:buFontTx/>
              <a:buChar char="•"/>
            </a:pPr>
            <a:r>
              <a:rPr lang="en-US" dirty="0">
                <a:solidFill>
                  <a:schemeClr val="accent6"/>
                </a:solidFill>
                <a:latin typeface="Arial" charset="0"/>
              </a:rPr>
              <a:t> Elevation Zones</a:t>
            </a:r>
          </a:p>
          <a:p>
            <a:pPr defTabSz="762000" eaLnBrk="0" hangingPunct="0">
              <a:spcBef>
                <a:spcPct val="50000"/>
              </a:spcBef>
              <a:buFontTx/>
              <a:buChar char="•"/>
            </a:pPr>
            <a:r>
              <a:rPr lang="en-US" dirty="0">
                <a:solidFill>
                  <a:schemeClr val="accent6"/>
                </a:solidFill>
                <a:latin typeface="Arial" charset="0"/>
              </a:rPr>
              <a:t> Seasonal variation of </a:t>
            </a:r>
          </a:p>
          <a:p>
            <a:pPr defTabSz="762000" eaLnBrk="0" hangingPunct="0">
              <a:lnSpc>
                <a:spcPct val="20000"/>
              </a:lnSpc>
              <a:spcBef>
                <a:spcPct val="50000"/>
              </a:spcBef>
            </a:pPr>
            <a:r>
              <a:rPr lang="en-US" dirty="0">
                <a:solidFill>
                  <a:schemeClr val="accent6"/>
                </a:solidFill>
                <a:latin typeface="Arial" charset="0"/>
              </a:rPr>
              <a:t>  degree-day coefficient</a:t>
            </a:r>
          </a:p>
          <a:p>
            <a:pPr defTabSz="762000" eaLnBrk="0" hangingPunct="0">
              <a:lnSpc>
                <a:spcPct val="20000"/>
              </a:lnSpc>
              <a:spcBef>
                <a:spcPct val="50000"/>
              </a:spcBef>
            </a:pPr>
            <a:endParaRPr lang="en-US" dirty="0">
              <a:solidFill>
                <a:schemeClr val="accent6"/>
              </a:solidFill>
              <a:latin typeface="Arial" charset="0"/>
            </a:endParaRPr>
          </a:p>
          <a:p>
            <a:pPr defTabSz="762000" eaLnBrk="0" hangingPunct="0">
              <a:lnSpc>
                <a:spcPct val="20000"/>
              </a:lnSpc>
              <a:spcBef>
                <a:spcPct val="50000"/>
              </a:spcBef>
              <a:buFontTx/>
              <a:buChar char="•"/>
            </a:pPr>
            <a:r>
              <a:rPr lang="en-US" dirty="0">
                <a:solidFill>
                  <a:schemeClr val="accent6"/>
                </a:solidFill>
                <a:latin typeface="Arial" charset="0"/>
              </a:rPr>
              <a:t> Radiation</a:t>
            </a:r>
          </a:p>
          <a:p>
            <a:pPr defTabSz="762000" eaLnBrk="0" hangingPunct="0">
              <a:lnSpc>
                <a:spcPct val="20000"/>
              </a:lnSpc>
              <a:spcBef>
                <a:spcPct val="50000"/>
              </a:spcBef>
              <a:buFontTx/>
              <a:buChar char="•"/>
            </a:pPr>
            <a:endParaRPr lang="en-US" dirty="0">
              <a:solidFill>
                <a:schemeClr val="accent6"/>
              </a:solidFill>
              <a:latin typeface="Arial" charset="0"/>
            </a:endParaRPr>
          </a:p>
          <a:p>
            <a:pPr defTabSz="762000" eaLnBrk="0" hangingPunct="0">
              <a:lnSpc>
                <a:spcPct val="20000"/>
              </a:lnSpc>
              <a:spcBef>
                <a:spcPct val="50000"/>
              </a:spcBef>
              <a:buFontTx/>
              <a:buChar char="•"/>
            </a:pPr>
            <a:r>
              <a:rPr lang="en-GB" dirty="0">
                <a:solidFill>
                  <a:schemeClr val="accent6"/>
                </a:solidFill>
                <a:latin typeface="Arial" charset="0"/>
              </a:rPr>
              <a:t> </a:t>
            </a:r>
            <a:r>
              <a:rPr lang="en-GB" dirty="0" err="1">
                <a:solidFill>
                  <a:schemeClr val="accent6"/>
                </a:solidFill>
                <a:latin typeface="Arial" charset="0"/>
              </a:rPr>
              <a:t>Advective</a:t>
            </a:r>
            <a:r>
              <a:rPr lang="en-GB" dirty="0">
                <a:solidFill>
                  <a:schemeClr val="accent6"/>
                </a:solidFill>
                <a:latin typeface="Arial" charset="0"/>
              </a:rPr>
              <a:t> heat</a:t>
            </a:r>
          </a:p>
        </p:txBody>
      </p:sp>
      <p:pic>
        <p:nvPicPr>
          <p:cNvPr id="8" name="Picture 7"/>
          <p:cNvPicPr>
            <a:picLocks noChangeAspect="1" noChangeArrowheads="1"/>
          </p:cNvPicPr>
          <p:nvPr/>
        </p:nvPicPr>
        <p:blipFill>
          <a:blip r:embed="rId2"/>
          <a:srcRect/>
          <a:stretch>
            <a:fillRect/>
          </a:stretch>
        </p:blipFill>
        <p:spPr bwMode="auto">
          <a:xfrm>
            <a:off x="4716016" y="1556792"/>
            <a:ext cx="4176712" cy="503396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311885936"/>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smtClean="0">
                <a:solidFill>
                  <a:srgbClr val="FFFFFF"/>
                </a:solidFill>
                <a:cs typeface="Arial" charset="0"/>
              </a:rPr>
              <a:t>Model – </a:t>
            </a:r>
            <a:r>
              <a:rPr lang="en-GB" dirty="0">
                <a:solidFill>
                  <a:srgbClr val="FFFFFF"/>
                </a:solidFill>
                <a:cs typeface="Arial" charset="0"/>
              </a:rPr>
              <a:t>Irrigation Module</a:t>
            </a:r>
          </a:p>
          <a:p>
            <a:pPr marL="0" indent="0">
              <a:buNone/>
            </a:pPr>
            <a:endParaRPr lang="en-GB" dirty="0" smtClean="0">
              <a:solidFill>
                <a:srgbClr val="FFFFFF"/>
              </a:solidFill>
              <a:cs typeface="Arial" charset="0"/>
            </a:endParaRPr>
          </a:p>
        </p:txBody>
      </p:sp>
      <p:sp>
        <p:nvSpPr>
          <p:cNvPr id="4" name="Rectangle 3"/>
          <p:cNvSpPr>
            <a:spLocks noChangeArrowheads="1"/>
          </p:cNvSpPr>
          <p:nvPr/>
        </p:nvSpPr>
        <p:spPr bwMode="auto">
          <a:xfrm>
            <a:off x="1043608" y="1981200"/>
            <a:ext cx="2133600" cy="457200"/>
          </a:xfrm>
          <a:prstGeom prst="rect">
            <a:avLst/>
          </a:prstGeom>
          <a:noFill/>
          <a:ln w="12700">
            <a:noFill/>
            <a:miter lim="800000"/>
            <a:headEnd type="none" w="sm" len="sm"/>
            <a:tailEnd type="none" w="sm" len="sm"/>
          </a:ln>
        </p:spPr>
        <p:txBody>
          <a:bodyPr wrap="none">
            <a:spAutoFit/>
          </a:bodyPr>
          <a:lstStyle/>
          <a:p>
            <a:pPr defTabSz="762000" eaLnBrk="0" hangingPunct="0"/>
            <a:r>
              <a:rPr lang="en-US" sz="2400" dirty="0">
                <a:solidFill>
                  <a:srgbClr val="FFFFFF"/>
                </a:solidFill>
                <a:latin typeface="Arial" charset="0"/>
              </a:rPr>
              <a:t>NAM Irrigation</a:t>
            </a:r>
            <a:endParaRPr lang="en-GB" sz="2400" dirty="0">
              <a:solidFill>
                <a:srgbClr val="FFFFFF"/>
              </a:solidFill>
              <a:latin typeface="Arial" charset="0"/>
            </a:endParaRPr>
          </a:p>
        </p:txBody>
      </p:sp>
      <p:sp>
        <p:nvSpPr>
          <p:cNvPr id="5" name="Text Box 4"/>
          <p:cNvSpPr txBox="1">
            <a:spLocks noChangeArrowheads="1"/>
          </p:cNvSpPr>
          <p:nvPr/>
        </p:nvSpPr>
        <p:spPr bwMode="auto">
          <a:xfrm>
            <a:off x="1036712" y="289560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sp>
        <p:nvSpPr>
          <p:cNvPr id="6" name="AutoShape 5"/>
          <p:cNvSpPr>
            <a:spLocks noChangeArrowheads="1"/>
          </p:cNvSpPr>
          <p:nvPr/>
        </p:nvSpPr>
        <p:spPr bwMode="auto">
          <a:xfrm>
            <a:off x="579512" y="2590800"/>
            <a:ext cx="3200400" cy="21336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pPr>
            <a:r>
              <a:rPr lang="en-US" dirty="0">
                <a:solidFill>
                  <a:schemeClr val="accent6"/>
                </a:solidFill>
                <a:latin typeface="Arial" charset="0"/>
              </a:rPr>
              <a:t>Minor </a:t>
            </a:r>
            <a:r>
              <a:rPr lang="en-US" dirty="0" smtClean="0">
                <a:solidFill>
                  <a:schemeClr val="accent6"/>
                </a:solidFill>
                <a:latin typeface="Arial" charset="0"/>
              </a:rPr>
              <a:t>Irrigation schemes</a:t>
            </a:r>
            <a:endParaRPr lang="en-US" dirty="0">
              <a:solidFill>
                <a:schemeClr val="accent6"/>
              </a:solidFill>
              <a:latin typeface="Arial" charset="0"/>
            </a:endParaRPr>
          </a:p>
          <a:p>
            <a:pPr defTabSz="762000" eaLnBrk="0" hangingPunct="0">
              <a:spcBef>
                <a:spcPct val="50000"/>
              </a:spcBef>
              <a:buFontTx/>
              <a:buChar char="•"/>
            </a:pPr>
            <a:r>
              <a:rPr lang="en-GB" dirty="0">
                <a:solidFill>
                  <a:schemeClr val="accent6"/>
                </a:solidFill>
                <a:latin typeface="Arial" charset="0"/>
              </a:rPr>
              <a:t> Irrigation from GW </a:t>
            </a:r>
          </a:p>
          <a:p>
            <a:pPr defTabSz="762000" eaLnBrk="0" hangingPunct="0">
              <a:lnSpc>
                <a:spcPct val="0"/>
              </a:lnSpc>
              <a:spcBef>
                <a:spcPct val="50000"/>
              </a:spcBef>
            </a:pPr>
            <a:r>
              <a:rPr lang="en-GB" dirty="0">
                <a:solidFill>
                  <a:schemeClr val="accent6"/>
                </a:solidFill>
                <a:latin typeface="Arial" charset="0"/>
              </a:rPr>
              <a:t>  and rivers</a:t>
            </a:r>
          </a:p>
          <a:p>
            <a:pPr defTabSz="762000" eaLnBrk="0" hangingPunct="0">
              <a:lnSpc>
                <a:spcPct val="80000"/>
              </a:lnSpc>
              <a:spcBef>
                <a:spcPct val="50000"/>
              </a:spcBef>
              <a:buFontTx/>
              <a:buChar char="•"/>
            </a:pPr>
            <a:r>
              <a:rPr lang="en-GB" dirty="0">
                <a:solidFill>
                  <a:schemeClr val="accent6"/>
                </a:solidFill>
                <a:latin typeface="Arial" charset="0"/>
              </a:rPr>
              <a:t> Crop coefficients </a:t>
            </a:r>
          </a:p>
          <a:p>
            <a:pPr defTabSz="762000" eaLnBrk="0" hangingPunct="0">
              <a:lnSpc>
                <a:spcPct val="50000"/>
              </a:lnSpc>
              <a:spcBef>
                <a:spcPct val="50000"/>
              </a:spcBef>
              <a:buFontTx/>
              <a:buChar char="•"/>
            </a:pPr>
            <a:r>
              <a:rPr lang="en-GB" dirty="0">
                <a:solidFill>
                  <a:schemeClr val="accent6"/>
                </a:solidFill>
                <a:latin typeface="Arial" charset="0"/>
              </a:rPr>
              <a:t> Losses</a:t>
            </a:r>
          </a:p>
        </p:txBody>
      </p:sp>
      <p:pic>
        <p:nvPicPr>
          <p:cNvPr id="8" name="Picture 8"/>
          <p:cNvPicPr>
            <a:picLocks noChangeAspect="1" noChangeArrowheads="1"/>
          </p:cNvPicPr>
          <p:nvPr/>
        </p:nvPicPr>
        <p:blipFill>
          <a:blip r:embed="rId2"/>
          <a:srcRect/>
          <a:stretch>
            <a:fillRect/>
          </a:stretch>
        </p:blipFill>
        <p:spPr bwMode="auto">
          <a:xfrm>
            <a:off x="4535363" y="1282363"/>
            <a:ext cx="4429125" cy="52578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311885936"/>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smtClean="0">
                <a:solidFill>
                  <a:srgbClr val="FFFFFF"/>
                </a:solidFill>
                <a:cs typeface="Arial" charset="0"/>
              </a:rPr>
              <a:t>Model – </a:t>
            </a:r>
            <a:r>
              <a:rPr lang="en-GB" dirty="0" smtClean="0">
                <a:solidFill>
                  <a:srgbClr val="FFFFFF"/>
                </a:solidFill>
                <a:cs typeface="Arial" charset="0"/>
              </a:rPr>
              <a:t>Initial conditions</a:t>
            </a:r>
          </a:p>
          <a:p>
            <a:pPr marL="0" indent="0">
              <a:buNone/>
            </a:pPr>
            <a:endParaRPr lang="en-GB" dirty="0" smtClean="0">
              <a:solidFill>
                <a:srgbClr val="FFFFFF"/>
              </a:solidFill>
              <a:cs typeface="Arial" charset="0"/>
            </a:endParaRPr>
          </a:p>
        </p:txBody>
      </p:sp>
      <p:sp>
        <p:nvSpPr>
          <p:cNvPr id="4" name="Rectangle 3"/>
          <p:cNvSpPr>
            <a:spLocks noChangeArrowheads="1"/>
          </p:cNvSpPr>
          <p:nvPr/>
        </p:nvSpPr>
        <p:spPr bwMode="auto">
          <a:xfrm>
            <a:off x="539552" y="1981200"/>
            <a:ext cx="3186113" cy="457200"/>
          </a:xfrm>
          <a:prstGeom prst="rect">
            <a:avLst/>
          </a:prstGeom>
          <a:noFill/>
          <a:ln w="12700">
            <a:noFill/>
            <a:miter lim="800000"/>
            <a:headEnd type="none" w="sm" len="sm"/>
            <a:tailEnd type="none" w="sm" len="sm"/>
          </a:ln>
        </p:spPr>
        <p:txBody>
          <a:bodyPr wrap="none">
            <a:spAutoFit/>
          </a:bodyPr>
          <a:lstStyle/>
          <a:p>
            <a:pPr defTabSz="762000" eaLnBrk="0" hangingPunct="0"/>
            <a:r>
              <a:rPr lang="en-US" sz="2400">
                <a:solidFill>
                  <a:srgbClr val="FFFFFF"/>
                </a:solidFill>
                <a:latin typeface="Arial" charset="0"/>
              </a:rPr>
              <a:t>NAM Initial Conditions</a:t>
            </a:r>
            <a:endParaRPr lang="en-GB" sz="2400">
              <a:solidFill>
                <a:srgbClr val="FFFFFF"/>
              </a:solidFill>
              <a:latin typeface="Arial" charset="0"/>
            </a:endParaRPr>
          </a:p>
        </p:txBody>
      </p:sp>
      <p:sp>
        <p:nvSpPr>
          <p:cNvPr id="5" name="Text Box 4"/>
          <p:cNvSpPr txBox="1">
            <a:spLocks noChangeArrowheads="1"/>
          </p:cNvSpPr>
          <p:nvPr/>
        </p:nvSpPr>
        <p:spPr bwMode="auto">
          <a:xfrm>
            <a:off x="996752" y="289560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sp>
        <p:nvSpPr>
          <p:cNvPr id="6" name="AutoShape 5"/>
          <p:cNvSpPr>
            <a:spLocks noChangeArrowheads="1"/>
          </p:cNvSpPr>
          <p:nvPr/>
        </p:nvSpPr>
        <p:spPr bwMode="auto">
          <a:xfrm>
            <a:off x="539552" y="2590800"/>
            <a:ext cx="3200400" cy="21336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buFontTx/>
              <a:buChar char="•"/>
            </a:pPr>
            <a:r>
              <a:rPr lang="en-US">
                <a:solidFill>
                  <a:schemeClr val="accent6"/>
                </a:solidFill>
                <a:latin typeface="Arial" charset="0"/>
              </a:rPr>
              <a:t> Water Content in </a:t>
            </a:r>
          </a:p>
          <a:p>
            <a:pPr defTabSz="762000" eaLnBrk="0" hangingPunct="0">
              <a:lnSpc>
                <a:spcPct val="20000"/>
              </a:lnSpc>
              <a:spcBef>
                <a:spcPct val="50000"/>
              </a:spcBef>
            </a:pPr>
            <a:r>
              <a:rPr lang="en-US">
                <a:solidFill>
                  <a:schemeClr val="accent6"/>
                </a:solidFill>
                <a:latin typeface="Arial" charset="0"/>
              </a:rPr>
              <a:t>  Storages</a:t>
            </a:r>
          </a:p>
          <a:p>
            <a:pPr defTabSz="762000" eaLnBrk="0" hangingPunct="0">
              <a:spcBef>
                <a:spcPct val="50000"/>
              </a:spcBef>
              <a:buFontTx/>
              <a:buChar char="•"/>
            </a:pPr>
            <a:r>
              <a:rPr lang="en-US">
                <a:solidFill>
                  <a:schemeClr val="accent6"/>
                </a:solidFill>
                <a:latin typeface="Arial" charset="0"/>
              </a:rPr>
              <a:t> Flow</a:t>
            </a:r>
          </a:p>
          <a:p>
            <a:pPr defTabSz="762000" eaLnBrk="0" hangingPunct="0">
              <a:spcBef>
                <a:spcPct val="50000"/>
              </a:spcBef>
              <a:buFontTx/>
              <a:buChar char="•"/>
            </a:pPr>
            <a:r>
              <a:rPr lang="en-US">
                <a:solidFill>
                  <a:schemeClr val="accent6"/>
                </a:solidFill>
                <a:latin typeface="Arial" charset="0"/>
              </a:rPr>
              <a:t> Snow storage</a:t>
            </a:r>
            <a:endParaRPr lang="en-GB">
              <a:solidFill>
                <a:schemeClr val="accent6"/>
              </a:solidFill>
              <a:latin typeface="Arial" charset="0"/>
            </a:endParaRPr>
          </a:p>
        </p:txBody>
      </p:sp>
      <p:pic>
        <p:nvPicPr>
          <p:cNvPr id="8" name="Picture 7"/>
          <p:cNvPicPr>
            <a:picLocks noChangeAspect="1" noChangeArrowheads="1"/>
          </p:cNvPicPr>
          <p:nvPr/>
        </p:nvPicPr>
        <p:blipFill>
          <a:blip r:embed="rId2"/>
          <a:srcRect/>
          <a:stretch>
            <a:fillRect/>
          </a:stretch>
        </p:blipFill>
        <p:spPr bwMode="auto">
          <a:xfrm>
            <a:off x="4644008" y="1449388"/>
            <a:ext cx="4286250" cy="51466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31188593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smtClean="0">
                <a:solidFill>
                  <a:srgbClr val="FFFFFF"/>
                </a:solidFill>
                <a:cs typeface="Arial" charset="0"/>
              </a:rPr>
              <a:t>Model – </a:t>
            </a:r>
            <a:r>
              <a:rPr lang="en-GB" dirty="0" err="1">
                <a:solidFill>
                  <a:srgbClr val="FFFFFF"/>
                </a:solidFill>
                <a:cs typeface="Arial" charset="0"/>
              </a:rPr>
              <a:t>Autocalibration</a:t>
            </a:r>
            <a:endParaRPr lang="en-GB" dirty="0">
              <a:solidFill>
                <a:srgbClr val="FFFFFF"/>
              </a:solidFill>
              <a:cs typeface="Arial" charset="0"/>
            </a:endParaRPr>
          </a:p>
          <a:p>
            <a:endParaRPr lang="en-GB" dirty="0" smtClean="0">
              <a:solidFill>
                <a:srgbClr val="FFFFFF"/>
              </a:solidFill>
              <a:cs typeface="Arial" charset="0"/>
            </a:endParaRPr>
          </a:p>
          <a:p>
            <a:pPr marL="0" indent="0">
              <a:buNone/>
            </a:pPr>
            <a:endParaRPr lang="en-GB" dirty="0" smtClean="0">
              <a:solidFill>
                <a:srgbClr val="FFFFFF"/>
              </a:solidFill>
              <a:cs typeface="Arial" charset="0"/>
            </a:endParaRPr>
          </a:p>
        </p:txBody>
      </p:sp>
      <p:pic>
        <p:nvPicPr>
          <p:cNvPr id="4" name="Picture 6"/>
          <p:cNvPicPr>
            <a:picLocks noChangeAspect="1" noChangeArrowheads="1"/>
          </p:cNvPicPr>
          <p:nvPr/>
        </p:nvPicPr>
        <p:blipFill>
          <a:blip r:embed="rId2"/>
          <a:srcRect/>
          <a:stretch>
            <a:fillRect/>
          </a:stretch>
        </p:blipFill>
        <p:spPr bwMode="auto">
          <a:xfrm>
            <a:off x="4644008" y="1500188"/>
            <a:ext cx="4252913" cy="51054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731811520"/>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chemeClr val="accent1"/>
                </a:solidFill>
                <a:cs typeface="Arial" charset="0"/>
              </a:rPr>
              <a:t>UHM</a:t>
            </a:r>
            <a:r>
              <a:rPr lang="en-GB" b="1" dirty="0" smtClean="0">
                <a:solidFill>
                  <a:srgbClr val="FFFFFF"/>
                </a:solidFill>
                <a:cs typeface="Arial" charset="0"/>
              </a:rPr>
              <a:t> </a:t>
            </a:r>
            <a:r>
              <a:rPr lang="en-GB" dirty="0" smtClean="0">
                <a:solidFill>
                  <a:srgbClr val="FFFFFF"/>
                </a:solidFill>
                <a:cs typeface="Arial" charset="0"/>
              </a:rPr>
              <a:t>Model</a:t>
            </a:r>
          </a:p>
          <a:p>
            <a:pPr marL="0" indent="0">
              <a:buNone/>
            </a:pPr>
            <a:endParaRPr lang="en-GB" dirty="0" smtClean="0">
              <a:solidFill>
                <a:srgbClr val="FFFFFF"/>
              </a:solidFill>
              <a:cs typeface="Arial" charset="0"/>
            </a:endParaRPr>
          </a:p>
        </p:txBody>
      </p:sp>
      <p:sp>
        <p:nvSpPr>
          <p:cNvPr id="4" name="Text Box 4"/>
          <p:cNvSpPr txBox="1">
            <a:spLocks noChangeArrowheads="1"/>
          </p:cNvSpPr>
          <p:nvPr/>
        </p:nvSpPr>
        <p:spPr bwMode="auto">
          <a:xfrm>
            <a:off x="569714" y="289560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sp>
        <p:nvSpPr>
          <p:cNvPr id="5" name="AutoShape 5"/>
          <p:cNvSpPr>
            <a:spLocks noChangeArrowheads="1"/>
          </p:cNvSpPr>
          <p:nvPr/>
        </p:nvSpPr>
        <p:spPr bwMode="auto">
          <a:xfrm>
            <a:off x="539552" y="2103438"/>
            <a:ext cx="3200400" cy="37338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buFontTx/>
              <a:buChar char="•"/>
            </a:pPr>
            <a:r>
              <a:rPr lang="en-US">
                <a:solidFill>
                  <a:schemeClr val="accent6"/>
                </a:solidFill>
                <a:latin typeface="Arial" charset="0"/>
              </a:rPr>
              <a:t> Loss Model</a:t>
            </a:r>
          </a:p>
          <a:p>
            <a:pPr defTabSz="762000" eaLnBrk="0" hangingPunct="0">
              <a:lnSpc>
                <a:spcPct val="30000"/>
              </a:lnSpc>
              <a:spcBef>
                <a:spcPct val="50000"/>
              </a:spcBef>
            </a:pPr>
            <a:r>
              <a:rPr lang="en-US">
                <a:solidFill>
                  <a:schemeClr val="accent6"/>
                </a:solidFill>
                <a:latin typeface="Arial" charset="0"/>
              </a:rPr>
              <a:t>  Constant loss</a:t>
            </a:r>
          </a:p>
          <a:p>
            <a:pPr defTabSz="762000" eaLnBrk="0" hangingPunct="0">
              <a:lnSpc>
                <a:spcPct val="30000"/>
              </a:lnSpc>
              <a:spcBef>
                <a:spcPct val="50000"/>
              </a:spcBef>
            </a:pPr>
            <a:r>
              <a:rPr lang="en-US">
                <a:solidFill>
                  <a:schemeClr val="accent6"/>
                </a:solidFill>
                <a:latin typeface="Arial" charset="0"/>
              </a:rPr>
              <a:t>  Proportional loss</a:t>
            </a:r>
          </a:p>
          <a:p>
            <a:pPr defTabSz="762000" eaLnBrk="0" hangingPunct="0">
              <a:lnSpc>
                <a:spcPct val="30000"/>
              </a:lnSpc>
              <a:spcBef>
                <a:spcPct val="50000"/>
              </a:spcBef>
            </a:pPr>
            <a:r>
              <a:rPr lang="en-US">
                <a:solidFill>
                  <a:schemeClr val="accent6"/>
                </a:solidFill>
                <a:latin typeface="Arial" charset="0"/>
              </a:rPr>
              <a:t>  SCS method</a:t>
            </a:r>
          </a:p>
          <a:p>
            <a:pPr defTabSz="762000" eaLnBrk="0" hangingPunct="0">
              <a:spcBef>
                <a:spcPct val="50000"/>
              </a:spcBef>
              <a:buFontTx/>
              <a:buChar char="•"/>
            </a:pPr>
            <a:r>
              <a:rPr lang="en-US">
                <a:solidFill>
                  <a:schemeClr val="accent6"/>
                </a:solidFill>
                <a:latin typeface="Arial" charset="0"/>
              </a:rPr>
              <a:t> Hydrograph</a:t>
            </a:r>
          </a:p>
          <a:p>
            <a:pPr defTabSz="762000" eaLnBrk="0" hangingPunct="0">
              <a:lnSpc>
                <a:spcPct val="30000"/>
              </a:lnSpc>
              <a:spcBef>
                <a:spcPct val="50000"/>
              </a:spcBef>
            </a:pPr>
            <a:r>
              <a:rPr lang="en-US">
                <a:solidFill>
                  <a:schemeClr val="accent6"/>
                </a:solidFill>
                <a:latin typeface="Arial" charset="0"/>
              </a:rPr>
              <a:t>  SCS triangular</a:t>
            </a:r>
          </a:p>
          <a:p>
            <a:pPr defTabSz="762000" eaLnBrk="0" hangingPunct="0">
              <a:lnSpc>
                <a:spcPct val="30000"/>
              </a:lnSpc>
              <a:spcBef>
                <a:spcPct val="50000"/>
              </a:spcBef>
            </a:pPr>
            <a:r>
              <a:rPr lang="en-US">
                <a:solidFill>
                  <a:schemeClr val="accent6"/>
                </a:solidFill>
                <a:latin typeface="Arial" charset="0"/>
              </a:rPr>
              <a:t>  SCS dimensionless</a:t>
            </a:r>
          </a:p>
          <a:p>
            <a:pPr defTabSz="762000" eaLnBrk="0" hangingPunct="0">
              <a:lnSpc>
                <a:spcPct val="30000"/>
              </a:lnSpc>
              <a:spcBef>
                <a:spcPct val="50000"/>
              </a:spcBef>
            </a:pPr>
            <a:r>
              <a:rPr lang="en-US">
                <a:solidFill>
                  <a:schemeClr val="accent6"/>
                </a:solidFill>
                <a:latin typeface="Arial" charset="0"/>
              </a:rPr>
              <a:t>  User defined</a:t>
            </a:r>
          </a:p>
          <a:p>
            <a:pPr defTabSz="762000" eaLnBrk="0" hangingPunct="0">
              <a:spcBef>
                <a:spcPct val="50000"/>
              </a:spcBef>
              <a:buFontTx/>
              <a:buChar char="•"/>
            </a:pPr>
            <a:r>
              <a:rPr lang="en-US">
                <a:solidFill>
                  <a:schemeClr val="accent6"/>
                </a:solidFill>
                <a:latin typeface="Arial" charset="0"/>
              </a:rPr>
              <a:t> Lag Time </a:t>
            </a:r>
          </a:p>
          <a:p>
            <a:pPr defTabSz="762000" eaLnBrk="0" hangingPunct="0">
              <a:lnSpc>
                <a:spcPct val="30000"/>
              </a:lnSpc>
              <a:spcBef>
                <a:spcPct val="50000"/>
              </a:spcBef>
            </a:pPr>
            <a:r>
              <a:rPr lang="en-GB">
                <a:solidFill>
                  <a:schemeClr val="accent6"/>
                </a:solidFill>
                <a:latin typeface="Arial" charset="0"/>
              </a:rPr>
              <a:t>  Curve number method</a:t>
            </a:r>
          </a:p>
          <a:p>
            <a:pPr defTabSz="762000" eaLnBrk="0" hangingPunct="0">
              <a:lnSpc>
                <a:spcPct val="30000"/>
              </a:lnSpc>
              <a:spcBef>
                <a:spcPct val="50000"/>
              </a:spcBef>
            </a:pPr>
            <a:r>
              <a:rPr lang="en-GB">
                <a:solidFill>
                  <a:schemeClr val="accent6"/>
                </a:solidFill>
                <a:latin typeface="Arial" charset="0"/>
              </a:rPr>
              <a:t>  User defined</a:t>
            </a:r>
          </a:p>
        </p:txBody>
      </p:sp>
      <p:sp>
        <p:nvSpPr>
          <p:cNvPr id="7" name="Rectangle 3"/>
          <p:cNvSpPr>
            <a:spLocks noChangeArrowheads="1"/>
          </p:cNvSpPr>
          <p:nvPr/>
        </p:nvSpPr>
        <p:spPr bwMode="auto">
          <a:xfrm>
            <a:off x="4179317" y="1795651"/>
            <a:ext cx="4929187" cy="4657685"/>
          </a:xfrm>
          <a:prstGeom prst="rect">
            <a:avLst/>
          </a:prstGeom>
          <a:noFill/>
          <a:ln w="9525">
            <a:noFill/>
            <a:miter lim="800000"/>
            <a:headEnd type="none" w="sm" len="sm"/>
            <a:tailEnd type="none" w="sm" len="sm"/>
          </a:ln>
        </p:spPr>
        <p:txBody>
          <a:bodyPr>
            <a:spAutoFit/>
          </a:bodyPr>
          <a:lstStyle/>
          <a:p>
            <a:pPr marL="342900" indent="-342900" defTabSz="762000">
              <a:spcBef>
                <a:spcPts val="500"/>
              </a:spcBef>
              <a:spcAft>
                <a:spcPts val="500"/>
              </a:spcAft>
              <a:buFont typeface="Arial" pitchFamily="34" charset="0"/>
              <a:buChar char="•"/>
            </a:pPr>
            <a:r>
              <a:rPr lang="en-US" dirty="0" smtClean="0">
                <a:solidFill>
                  <a:srgbClr val="FFFFFF"/>
                </a:solidFill>
                <a:latin typeface="+mn-lt"/>
              </a:rPr>
              <a:t>UHM </a:t>
            </a:r>
            <a:r>
              <a:rPr lang="en-US" dirty="0">
                <a:solidFill>
                  <a:srgbClr val="FFFFFF"/>
                </a:solidFill>
                <a:latin typeface="+mn-lt"/>
              </a:rPr>
              <a:t>(Unit Hydrograph Module) constitutes an alternative to the NAM model for flood simulation in areas, where no </a:t>
            </a:r>
            <a:r>
              <a:rPr lang="en-US" dirty="0" err="1">
                <a:solidFill>
                  <a:srgbClr val="FFFFFF"/>
                </a:solidFill>
                <a:latin typeface="+mn-lt"/>
              </a:rPr>
              <a:t>streamflow</a:t>
            </a:r>
            <a:r>
              <a:rPr lang="en-US" dirty="0">
                <a:solidFill>
                  <a:srgbClr val="FFFFFF"/>
                </a:solidFill>
                <a:latin typeface="+mn-lt"/>
              </a:rPr>
              <a:t> records are available or where unit hydrograph techniques are already well </a:t>
            </a:r>
            <a:r>
              <a:rPr lang="en-US" dirty="0" smtClean="0">
                <a:solidFill>
                  <a:srgbClr val="FFFFFF"/>
                </a:solidFill>
                <a:latin typeface="+mn-lt"/>
              </a:rPr>
              <a:t>established</a:t>
            </a:r>
            <a:endParaRPr lang="en-US" dirty="0">
              <a:solidFill>
                <a:srgbClr val="FFFFFF"/>
              </a:solidFill>
              <a:latin typeface="+mn-lt"/>
            </a:endParaRPr>
          </a:p>
          <a:p>
            <a:pPr marL="342900" indent="-342900" defTabSz="762000">
              <a:spcBef>
                <a:spcPts val="500"/>
              </a:spcBef>
              <a:spcAft>
                <a:spcPts val="500"/>
              </a:spcAft>
              <a:buFont typeface="Arial" pitchFamily="34" charset="0"/>
              <a:buChar char="•"/>
            </a:pPr>
            <a:r>
              <a:rPr lang="en-US" dirty="0" smtClean="0">
                <a:solidFill>
                  <a:srgbClr val="FFFFFF"/>
                </a:solidFill>
                <a:latin typeface="+mn-lt"/>
              </a:rPr>
              <a:t>The </a:t>
            </a:r>
            <a:r>
              <a:rPr lang="en-US" dirty="0">
                <a:solidFill>
                  <a:srgbClr val="FFFFFF"/>
                </a:solidFill>
                <a:latin typeface="+mn-lt"/>
              </a:rPr>
              <a:t>module includes a number of simple unit hydrograph models to estimate the runoff from single storm </a:t>
            </a:r>
            <a:r>
              <a:rPr lang="en-US" dirty="0" smtClean="0">
                <a:solidFill>
                  <a:srgbClr val="FFFFFF"/>
                </a:solidFill>
                <a:latin typeface="+mn-lt"/>
              </a:rPr>
              <a:t>events</a:t>
            </a:r>
            <a:endParaRPr lang="en-US" dirty="0">
              <a:solidFill>
                <a:srgbClr val="FFFFFF"/>
              </a:solidFill>
              <a:latin typeface="+mn-lt"/>
            </a:endParaRPr>
          </a:p>
          <a:p>
            <a:pPr marL="342900" indent="-342900" defTabSz="762000">
              <a:spcBef>
                <a:spcPts val="500"/>
              </a:spcBef>
              <a:spcAft>
                <a:spcPts val="500"/>
              </a:spcAft>
              <a:buFont typeface="Arial" pitchFamily="34" charset="0"/>
              <a:buChar char="•"/>
            </a:pPr>
            <a:r>
              <a:rPr lang="en-US" dirty="0" smtClean="0">
                <a:solidFill>
                  <a:srgbClr val="FFFFFF"/>
                </a:solidFill>
                <a:latin typeface="+mn-lt"/>
              </a:rPr>
              <a:t>The </a:t>
            </a:r>
            <a:r>
              <a:rPr lang="en-US" dirty="0">
                <a:solidFill>
                  <a:srgbClr val="FFFFFF"/>
                </a:solidFill>
                <a:latin typeface="+mn-lt"/>
              </a:rPr>
              <a:t>UHM models divide the storm rainfall in excess rainfall (or runoff) </a:t>
            </a:r>
            <a:r>
              <a:rPr lang="en-US" dirty="0" smtClean="0">
                <a:solidFill>
                  <a:srgbClr val="FFFFFF"/>
                </a:solidFill>
                <a:latin typeface="+mn-lt"/>
              </a:rPr>
              <a:t/>
            </a:r>
            <a:br>
              <a:rPr lang="en-US" dirty="0" smtClean="0">
                <a:solidFill>
                  <a:srgbClr val="FFFFFF"/>
                </a:solidFill>
                <a:latin typeface="+mn-lt"/>
              </a:rPr>
            </a:br>
            <a:r>
              <a:rPr lang="en-US" dirty="0" smtClean="0">
                <a:solidFill>
                  <a:srgbClr val="FFFFFF"/>
                </a:solidFill>
                <a:latin typeface="+mn-lt"/>
              </a:rPr>
              <a:t>and </a:t>
            </a:r>
            <a:r>
              <a:rPr lang="en-US" dirty="0">
                <a:solidFill>
                  <a:srgbClr val="FFFFFF"/>
                </a:solidFill>
                <a:latin typeface="+mn-lt"/>
              </a:rPr>
              <a:t>water loss (or infiltration</a:t>
            </a:r>
            <a:r>
              <a:rPr lang="en-US" dirty="0" smtClean="0">
                <a:solidFill>
                  <a:srgbClr val="FFFFFF"/>
                </a:solidFill>
                <a:latin typeface="+mn-lt"/>
              </a:rPr>
              <a:t>) </a:t>
            </a:r>
            <a:endParaRPr lang="en-US" dirty="0">
              <a:solidFill>
                <a:srgbClr val="FFFFFF"/>
              </a:solidFill>
              <a:latin typeface="+mn-lt"/>
            </a:endParaRP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731811520"/>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chemeClr val="accent1"/>
                </a:solidFill>
                <a:cs typeface="Arial" charset="0"/>
              </a:rPr>
              <a:t>UHM</a:t>
            </a:r>
            <a:r>
              <a:rPr lang="en-GB" b="1" dirty="0" smtClean="0">
                <a:solidFill>
                  <a:srgbClr val="FFFFFF"/>
                </a:solidFill>
                <a:cs typeface="Arial" charset="0"/>
              </a:rPr>
              <a:t> </a:t>
            </a:r>
            <a:r>
              <a:rPr lang="en-GB" dirty="0" smtClean="0">
                <a:solidFill>
                  <a:srgbClr val="FFFFFF"/>
                </a:solidFill>
                <a:cs typeface="Arial" charset="0"/>
              </a:rPr>
              <a:t>Model</a:t>
            </a:r>
          </a:p>
          <a:p>
            <a:pPr marL="0" indent="0">
              <a:buNone/>
            </a:pPr>
            <a:endParaRPr lang="en-GB" dirty="0" smtClean="0">
              <a:solidFill>
                <a:srgbClr val="FFFFFF"/>
              </a:solidFill>
              <a:cs typeface="Arial" charset="0"/>
            </a:endParaRPr>
          </a:p>
        </p:txBody>
      </p:sp>
      <p:pic>
        <p:nvPicPr>
          <p:cNvPr id="5" name="Picture 4" descr="fi3"/>
          <p:cNvPicPr>
            <a:picLocks noChangeAspect="1" noChangeArrowheads="1"/>
          </p:cNvPicPr>
          <p:nvPr/>
        </p:nvPicPr>
        <p:blipFill>
          <a:blip r:embed="rId2"/>
          <a:srcRect/>
          <a:stretch>
            <a:fillRect/>
          </a:stretch>
        </p:blipFill>
        <p:spPr bwMode="auto">
          <a:xfrm>
            <a:off x="2600077" y="1558925"/>
            <a:ext cx="5429250" cy="493395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82824315"/>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chemeClr val="accent1"/>
                </a:solidFill>
                <a:cs typeface="Arial" charset="0"/>
              </a:rPr>
              <a:t>UHM</a:t>
            </a:r>
            <a:r>
              <a:rPr lang="en-GB" b="1" dirty="0" smtClean="0">
                <a:solidFill>
                  <a:srgbClr val="FFFFFF"/>
                </a:solidFill>
                <a:cs typeface="Arial" charset="0"/>
              </a:rPr>
              <a:t> </a:t>
            </a:r>
            <a:r>
              <a:rPr lang="en-GB" dirty="0" smtClean="0">
                <a:solidFill>
                  <a:srgbClr val="FFFFFF"/>
                </a:solidFill>
                <a:cs typeface="Arial" charset="0"/>
              </a:rPr>
              <a:t>Model</a:t>
            </a:r>
          </a:p>
          <a:p>
            <a:pPr marL="0" indent="0">
              <a:buNone/>
            </a:pPr>
            <a:endParaRPr lang="en-GB" dirty="0" smtClean="0">
              <a:solidFill>
                <a:srgbClr val="FFFFFF"/>
              </a:solidFill>
              <a:cs typeface="Arial" charset="0"/>
            </a:endParaRPr>
          </a:p>
        </p:txBody>
      </p:sp>
      <p:sp>
        <p:nvSpPr>
          <p:cNvPr id="11" name="Text Box 4"/>
          <p:cNvSpPr txBox="1">
            <a:spLocks noChangeArrowheads="1"/>
          </p:cNvSpPr>
          <p:nvPr/>
        </p:nvSpPr>
        <p:spPr bwMode="auto">
          <a:xfrm>
            <a:off x="569714" y="289560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sp>
        <p:nvSpPr>
          <p:cNvPr id="12" name="AutoShape 5"/>
          <p:cNvSpPr>
            <a:spLocks noChangeArrowheads="1"/>
          </p:cNvSpPr>
          <p:nvPr/>
        </p:nvSpPr>
        <p:spPr bwMode="auto">
          <a:xfrm>
            <a:off x="539552" y="2103438"/>
            <a:ext cx="3200400" cy="37338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buFontTx/>
              <a:buChar char="•"/>
            </a:pPr>
            <a:r>
              <a:rPr lang="en-US">
                <a:solidFill>
                  <a:schemeClr val="accent6"/>
                </a:solidFill>
                <a:latin typeface="Arial" charset="0"/>
              </a:rPr>
              <a:t> Loss Model</a:t>
            </a:r>
          </a:p>
          <a:p>
            <a:pPr defTabSz="762000" eaLnBrk="0" hangingPunct="0">
              <a:lnSpc>
                <a:spcPct val="30000"/>
              </a:lnSpc>
              <a:spcBef>
                <a:spcPct val="50000"/>
              </a:spcBef>
            </a:pPr>
            <a:r>
              <a:rPr lang="en-US">
                <a:solidFill>
                  <a:schemeClr val="accent6"/>
                </a:solidFill>
                <a:latin typeface="Arial" charset="0"/>
              </a:rPr>
              <a:t>  Constant loss</a:t>
            </a:r>
          </a:p>
          <a:p>
            <a:pPr defTabSz="762000" eaLnBrk="0" hangingPunct="0">
              <a:lnSpc>
                <a:spcPct val="30000"/>
              </a:lnSpc>
              <a:spcBef>
                <a:spcPct val="50000"/>
              </a:spcBef>
            </a:pPr>
            <a:r>
              <a:rPr lang="en-US">
                <a:solidFill>
                  <a:schemeClr val="accent6"/>
                </a:solidFill>
                <a:latin typeface="Arial" charset="0"/>
              </a:rPr>
              <a:t>  Proportional loss</a:t>
            </a:r>
          </a:p>
          <a:p>
            <a:pPr defTabSz="762000" eaLnBrk="0" hangingPunct="0">
              <a:lnSpc>
                <a:spcPct val="30000"/>
              </a:lnSpc>
              <a:spcBef>
                <a:spcPct val="50000"/>
              </a:spcBef>
            </a:pPr>
            <a:r>
              <a:rPr lang="en-US">
                <a:solidFill>
                  <a:schemeClr val="accent6"/>
                </a:solidFill>
                <a:latin typeface="Arial" charset="0"/>
              </a:rPr>
              <a:t>  SCS method</a:t>
            </a:r>
          </a:p>
          <a:p>
            <a:pPr defTabSz="762000" eaLnBrk="0" hangingPunct="0">
              <a:spcBef>
                <a:spcPct val="50000"/>
              </a:spcBef>
              <a:buFontTx/>
              <a:buChar char="•"/>
            </a:pPr>
            <a:r>
              <a:rPr lang="en-US">
                <a:solidFill>
                  <a:schemeClr val="accent6"/>
                </a:solidFill>
                <a:latin typeface="Arial" charset="0"/>
              </a:rPr>
              <a:t> Hydrograph</a:t>
            </a:r>
          </a:p>
          <a:p>
            <a:pPr defTabSz="762000" eaLnBrk="0" hangingPunct="0">
              <a:lnSpc>
                <a:spcPct val="30000"/>
              </a:lnSpc>
              <a:spcBef>
                <a:spcPct val="50000"/>
              </a:spcBef>
            </a:pPr>
            <a:r>
              <a:rPr lang="en-US">
                <a:solidFill>
                  <a:schemeClr val="accent6"/>
                </a:solidFill>
                <a:latin typeface="Arial" charset="0"/>
              </a:rPr>
              <a:t>  SCS triangular</a:t>
            </a:r>
          </a:p>
          <a:p>
            <a:pPr defTabSz="762000" eaLnBrk="0" hangingPunct="0">
              <a:lnSpc>
                <a:spcPct val="30000"/>
              </a:lnSpc>
              <a:spcBef>
                <a:spcPct val="50000"/>
              </a:spcBef>
            </a:pPr>
            <a:r>
              <a:rPr lang="en-US">
                <a:solidFill>
                  <a:schemeClr val="accent6"/>
                </a:solidFill>
                <a:latin typeface="Arial" charset="0"/>
              </a:rPr>
              <a:t>  SCS dimensionless</a:t>
            </a:r>
          </a:p>
          <a:p>
            <a:pPr defTabSz="762000" eaLnBrk="0" hangingPunct="0">
              <a:lnSpc>
                <a:spcPct val="30000"/>
              </a:lnSpc>
              <a:spcBef>
                <a:spcPct val="50000"/>
              </a:spcBef>
            </a:pPr>
            <a:r>
              <a:rPr lang="en-US">
                <a:solidFill>
                  <a:schemeClr val="accent6"/>
                </a:solidFill>
                <a:latin typeface="Arial" charset="0"/>
              </a:rPr>
              <a:t>  User defined</a:t>
            </a:r>
          </a:p>
          <a:p>
            <a:pPr defTabSz="762000" eaLnBrk="0" hangingPunct="0">
              <a:spcBef>
                <a:spcPct val="50000"/>
              </a:spcBef>
              <a:buFontTx/>
              <a:buChar char="•"/>
            </a:pPr>
            <a:r>
              <a:rPr lang="en-US">
                <a:solidFill>
                  <a:schemeClr val="accent6"/>
                </a:solidFill>
                <a:latin typeface="Arial" charset="0"/>
              </a:rPr>
              <a:t> Lag Time </a:t>
            </a:r>
          </a:p>
          <a:p>
            <a:pPr defTabSz="762000" eaLnBrk="0" hangingPunct="0">
              <a:lnSpc>
                <a:spcPct val="30000"/>
              </a:lnSpc>
              <a:spcBef>
                <a:spcPct val="50000"/>
              </a:spcBef>
            </a:pPr>
            <a:r>
              <a:rPr lang="en-GB">
                <a:solidFill>
                  <a:schemeClr val="accent6"/>
                </a:solidFill>
                <a:latin typeface="Arial" charset="0"/>
              </a:rPr>
              <a:t>  Curve number method</a:t>
            </a:r>
          </a:p>
          <a:p>
            <a:pPr defTabSz="762000" eaLnBrk="0" hangingPunct="0">
              <a:lnSpc>
                <a:spcPct val="30000"/>
              </a:lnSpc>
              <a:spcBef>
                <a:spcPct val="50000"/>
              </a:spcBef>
            </a:pPr>
            <a:r>
              <a:rPr lang="en-GB">
                <a:solidFill>
                  <a:schemeClr val="accent6"/>
                </a:solidFill>
                <a:latin typeface="Arial" charset="0"/>
              </a:rPr>
              <a:t>  User defined</a:t>
            </a:r>
          </a:p>
        </p:txBody>
      </p:sp>
      <p:pic>
        <p:nvPicPr>
          <p:cNvPr id="14" name="Picture 2"/>
          <p:cNvPicPr>
            <a:picLocks noChangeAspect="1" noChangeArrowheads="1"/>
          </p:cNvPicPr>
          <p:nvPr/>
        </p:nvPicPr>
        <p:blipFill>
          <a:blip r:embed="rId2"/>
          <a:srcRect/>
          <a:stretch>
            <a:fillRect/>
          </a:stretch>
        </p:blipFill>
        <p:spPr bwMode="auto">
          <a:xfrm>
            <a:off x="4572000" y="1455737"/>
            <a:ext cx="4357687" cy="522128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198984958"/>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chemeClr val="accent1"/>
                </a:solidFill>
                <a:cs typeface="Arial" charset="0"/>
              </a:rPr>
              <a:t>SMAP</a:t>
            </a:r>
            <a:r>
              <a:rPr lang="en-GB" b="1" dirty="0" smtClean="0">
                <a:solidFill>
                  <a:srgbClr val="FFFFFF"/>
                </a:solidFill>
                <a:cs typeface="Arial" charset="0"/>
              </a:rPr>
              <a:t> </a:t>
            </a:r>
            <a:r>
              <a:rPr lang="en-GB" dirty="0" smtClean="0">
                <a:solidFill>
                  <a:srgbClr val="FFFFFF"/>
                </a:solidFill>
                <a:cs typeface="Arial" charset="0"/>
              </a:rPr>
              <a:t>Model</a:t>
            </a:r>
          </a:p>
          <a:p>
            <a:pPr marL="0" indent="0">
              <a:buNone/>
            </a:pPr>
            <a:endParaRPr lang="en-GB" dirty="0" smtClean="0">
              <a:solidFill>
                <a:srgbClr val="FFFFFF"/>
              </a:solidFill>
              <a:cs typeface="Arial" charset="0"/>
            </a:endParaRPr>
          </a:p>
        </p:txBody>
      </p:sp>
      <p:sp>
        <p:nvSpPr>
          <p:cNvPr id="4" name="Text Box 4"/>
          <p:cNvSpPr txBox="1">
            <a:spLocks noChangeArrowheads="1"/>
          </p:cNvSpPr>
          <p:nvPr/>
        </p:nvSpPr>
        <p:spPr bwMode="auto">
          <a:xfrm>
            <a:off x="1036762" y="3309962"/>
            <a:ext cx="2362200" cy="784830"/>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1800">
              <a:solidFill>
                <a:srgbClr val="FFFFFF"/>
              </a:solidFill>
              <a:latin typeface="+mn-lt"/>
            </a:endParaRPr>
          </a:p>
          <a:p>
            <a:pPr defTabSz="762000" eaLnBrk="0" hangingPunct="0">
              <a:spcBef>
                <a:spcPct val="50000"/>
              </a:spcBef>
            </a:pPr>
            <a:endParaRPr lang="en-GB" sz="1800">
              <a:solidFill>
                <a:srgbClr val="FFFFFF"/>
              </a:solidFill>
              <a:latin typeface="+mn-lt"/>
            </a:endParaRPr>
          </a:p>
        </p:txBody>
      </p:sp>
      <p:sp>
        <p:nvSpPr>
          <p:cNvPr id="6" name="Rectangle 8"/>
          <p:cNvSpPr>
            <a:spLocks noChangeArrowheads="1"/>
          </p:cNvSpPr>
          <p:nvPr/>
        </p:nvSpPr>
        <p:spPr bwMode="auto">
          <a:xfrm>
            <a:off x="179512" y="1628800"/>
            <a:ext cx="4143375" cy="4247317"/>
          </a:xfrm>
          <a:prstGeom prst="rect">
            <a:avLst/>
          </a:prstGeom>
          <a:noFill/>
          <a:ln w="9525">
            <a:noFill/>
            <a:miter lim="800000"/>
            <a:headEnd/>
            <a:tailEnd/>
          </a:ln>
        </p:spPr>
        <p:txBody>
          <a:bodyPr>
            <a:spAutoFit/>
          </a:bodyPr>
          <a:lstStyle/>
          <a:p>
            <a:r>
              <a:rPr lang="en-US" sz="1800" dirty="0">
                <a:solidFill>
                  <a:srgbClr val="FFFFFF"/>
                </a:solidFill>
                <a:latin typeface="+mn-lt"/>
              </a:rPr>
              <a:t>SMAP is </a:t>
            </a:r>
            <a:r>
              <a:rPr lang="en-US" sz="1800" dirty="0" smtClean="0">
                <a:solidFill>
                  <a:srgbClr val="FFFFFF"/>
                </a:solidFill>
                <a:latin typeface="+mn-lt"/>
              </a:rPr>
              <a:t>a simple </a:t>
            </a:r>
            <a:r>
              <a:rPr lang="en-US" sz="1800" dirty="0">
                <a:solidFill>
                  <a:srgbClr val="FFFFFF"/>
                </a:solidFill>
                <a:latin typeface="+mn-lt"/>
              </a:rPr>
              <a:t>rainfall runoff model of the </a:t>
            </a:r>
            <a:r>
              <a:rPr lang="en-US" sz="1800" u="sng" dirty="0">
                <a:solidFill>
                  <a:srgbClr val="FFFFFF"/>
                </a:solidFill>
                <a:latin typeface="+mn-lt"/>
              </a:rPr>
              <a:t>lumped conceptual </a:t>
            </a:r>
            <a:r>
              <a:rPr lang="en-US" sz="1800" dirty="0" smtClean="0">
                <a:solidFill>
                  <a:srgbClr val="FFFFFF"/>
                </a:solidFill>
                <a:latin typeface="+mn-lt"/>
              </a:rPr>
              <a:t>type </a:t>
            </a:r>
            <a:endParaRPr lang="en-US" sz="1800" dirty="0">
              <a:solidFill>
                <a:srgbClr val="FFFFFF"/>
              </a:solidFill>
              <a:latin typeface="+mn-lt"/>
            </a:endParaRPr>
          </a:p>
          <a:p>
            <a:endParaRPr lang="en-US" sz="1800" dirty="0">
              <a:solidFill>
                <a:srgbClr val="FFFFFF"/>
              </a:solidFill>
              <a:latin typeface="+mn-lt"/>
            </a:endParaRPr>
          </a:p>
          <a:p>
            <a:r>
              <a:rPr lang="en-US" sz="1800" dirty="0">
                <a:solidFill>
                  <a:srgbClr val="FFFFFF"/>
                </a:solidFill>
                <a:latin typeface="+mn-lt"/>
              </a:rPr>
              <a:t>It has been designed to work on the basis of </a:t>
            </a:r>
            <a:r>
              <a:rPr lang="en-US" sz="1800" u="sng" dirty="0">
                <a:solidFill>
                  <a:srgbClr val="FFFFFF"/>
                </a:solidFill>
                <a:latin typeface="+mn-lt"/>
              </a:rPr>
              <a:t>monthly input data </a:t>
            </a:r>
            <a:r>
              <a:rPr lang="en-US" sz="1800" dirty="0">
                <a:solidFill>
                  <a:srgbClr val="FFFFFF"/>
                </a:solidFill>
                <a:latin typeface="+mn-lt"/>
              </a:rPr>
              <a:t>and therefore constitutes an economic alternative to the NAM model in scenarios where a daily resolution of the results is not required. This is often the case in overall water resources planning or for analyses of long term reservoir operations. In such situations data preparation time may be saved if simulations are carried out with monthly time steps </a:t>
            </a:r>
            <a:r>
              <a:rPr lang="en-US" sz="1800" dirty="0" smtClean="0">
                <a:solidFill>
                  <a:srgbClr val="FFFFFF"/>
                </a:solidFill>
                <a:latin typeface="+mn-lt"/>
              </a:rPr>
              <a:t>only</a:t>
            </a:r>
            <a:endParaRPr lang="en-US" sz="1800" dirty="0">
              <a:solidFill>
                <a:srgbClr val="FFFFFF"/>
              </a:solidFill>
              <a:latin typeface="+mn-lt"/>
            </a:endParaRPr>
          </a:p>
        </p:txBody>
      </p:sp>
      <p:pic>
        <p:nvPicPr>
          <p:cNvPr id="7" name="Picture 2"/>
          <p:cNvPicPr>
            <a:picLocks noChangeAspect="1" noChangeArrowheads="1"/>
          </p:cNvPicPr>
          <p:nvPr/>
        </p:nvPicPr>
        <p:blipFill>
          <a:blip r:embed="rId2"/>
          <a:srcRect/>
          <a:stretch>
            <a:fillRect/>
          </a:stretch>
        </p:blipFill>
        <p:spPr bwMode="auto">
          <a:xfrm>
            <a:off x="4537967" y="1340768"/>
            <a:ext cx="4354513" cy="523875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064131916"/>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chemeClr val="accent1"/>
                </a:solidFill>
                <a:cs typeface="Arial" charset="0"/>
              </a:rPr>
              <a:t>SMAP</a:t>
            </a:r>
            <a:r>
              <a:rPr lang="en-GB" b="1" dirty="0" smtClean="0">
                <a:solidFill>
                  <a:srgbClr val="FFFFFF"/>
                </a:solidFill>
                <a:cs typeface="Arial" charset="0"/>
              </a:rPr>
              <a:t> </a:t>
            </a:r>
            <a:r>
              <a:rPr lang="en-GB" dirty="0" smtClean="0">
                <a:solidFill>
                  <a:srgbClr val="FFFFFF"/>
                </a:solidFill>
                <a:cs typeface="Arial" charset="0"/>
              </a:rPr>
              <a:t>Model</a:t>
            </a:r>
          </a:p>
          <a:p>
            <a:pPr marL="0" indent="0">
              <a:buNone/>
            </a:pPr>
            <a:endParaRPr lang="en-GB" dirty="0" smtClean="0">
              <a:solidFill>
                <a:srgbClr val="FFFFFF"/>
              </a:solidFill>
              <a:cs typeface="Arial" charset="0"/>
            </a:endParaRPr>
          </a:p>
        </p:txBody>
      </p:sp>
      <p:sp>
        <p:nvSpPr>
          <p:cNvPr id="19" name="Text Box 4"/>
          <p:cNvSpPr txBox="1">
            <a:spLocks noChangeArrowheads="1"/>
          </p:cNvSpPr>
          <p:nvPr/>
        </p:nvSpPr>
        <p:spPr bwMode="auto">
          <a:xfrm>
            <a:off x="6602288" y="2895600"/>
            <a:ext cx="2362200" cy="1004888"/>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chemeClr val="accent1"/>
              </a:solidFill>
              <a:latin typeface="Arial" charset="0"/>
            </a:endParaRPr>
          </a:p>
          <a:p>
            <a:pPr defTabSz="762000" eaLnBrk="0" hangingPunct="0">
              <a:spcBef>
                <a:spcPct val="50000"/>
              </a:spcBef>
            </a:pPr>
            <a:endParaRPr lang="en-GB" sz="2400">
              <a:solidFill>
                <a:schemeClr val="accent1"/>
              </a:solidFill>
              <a:latin typeface="Arial" charset="0"/>
            </a:endParaRPr>
          </a:p>
        </p:txBody>
      </p:sp>
      <p:grpSp>
        <p:nvGrpSpPr>
          <p:cNvPr id="20" name="Group 4"/>
          <p:cNvGrpSpPr>
            <a:grpSpLocks/>
          </p:cNvGrpSpPr>
          <p:nvPr/>
        </p:nvGrpSpPr>
        <p:grpSpPr bwMode="auto">
          <a:xfrm>
            <a:off x="2958976" y="1643063"/>
            <a:ext cx="5214937" cy="4818062"/>
            <a:chOff x="453" y="1110"/>
            <a:chExt cx="2994" cy="2855"/>
          </a:xfrm>
        </p:grpSpPr>
        <p:pic>
          <p:nvPicPr>
            <p:cNvPr id="21" name="Picture 5"/>
            <p:cNvPicPr>
              <a:picLocks noChangeAspect="1" noChangeArrowheads="1"/>
            </p:cNvPicPr>
            <p:nvPr/>
          </p:nvPicPr>
          <p:blipFill>
            <a:blip r:embed="rId2"/>
            <a:srcRect t="1770" b="2213"/>
            <a:stretch>
              <a:fillRect/>
            </a:stretch>
          </p:blipFill>
          <p:spPr bwMode="auto">
            <a:xfrm>
              <a:off x="453" y="1110"/>
              <a:ext cx="2994" cy="2855"/>
            </a:xfrm>
            <a:prstGeom prst="rect">
              <a:avLst/>
            </a:prstGeom>
            <a:noFill/>
            <a:ln w="38100">
              <a:noFill/>
              <a:miter lim="800000"/>
              <a:headEnd/>
              <a:tailEnd/>
            </a:ln>
          </p:spPr>
        </p:pic>
        <p:grpSp>
          <p:nvGrpSpPr>
            <p:cNvPr id="22" name="Group 6"/>
            <p:cNvGrpSpPr>
              <a:grpSpLocks/>
            </p:cNvGrpSpPr>
            <p:nvPr/>
          </p:nvGrpSpPr>
          <p:grpSpPr bwMode="auto">
            <a:xfrm>
              <a:off x="521" y="1162"/>
              <a:ext cx="2804" cy="2535"/>
              <a:chOff x="521" y="1162"/>
              <a:chExt cx="2804" cy="2535"/>
            </a:xfrm>
          </p:grpSpPr>
          <p:sp>
            <p:nvSpPr>
              <p:cNvPr id="23" name="Text Box 7"/>
              <p:cNvSpPr txBox="1">
                <a:spLocks noChangeArrowheads="1"/>
              </p:cNvSpPr>
              <p:nvPr/>
            </p:nvSpPr>
            <p:spPr bwMode="auto">
              <a:xfrm>
                <a:off x="1202" y="2568"/>
                <a:ext cx="1149" cy="156"/>
              </a:xfrm>
              <a:prstGeom prst="rect">
                <a:avLst/>
              </a:prstGeom>
              <a:solidFill>
                <a:schemeClr val="bg1"/>
              </a:solidFill>
              <a:ln w="38100">
                <a:noFill/>
                <a:miter lim="800000"/>
                <a:headEnd/>
                <a:tailEnd/>
              </a:ln>
            </p:spPr>
            <p:txBody>
              <a:bodyPr wrap="none" lIns="18000" tIns="18000" rIns="18000" bIns="18000">
                <a:spAutoFit/>
              </a:bodyPr>
              <a:lstStyle/>
              <a:p>
                <a:r>
                  <a:rPr lang="en-US" sz="1400" b="1">
                    <a:solidFill>
                      <a:srgbClr val="0033CC"/>
                    </a:solidFill>
                    <a:latin typeface="Arial" charset="0"/>
                  </a:rPr>
                  <a:t>SURFACE STORAGE</a:t>
                </a:r>
              </a:p>
            </p:txBody>
          </p:sp>
          <p:sp>
            <p:nvSpPr>
              <p:cNvPr id="24" name="Text Box 8"/>
              <p:cNvSpPr txBox="1">
                <a:spLocks noChangeArrowheads="1"/>
              </p:cNvSpPr>
              <p:nvPr/>
            </p:nvSpPr>
            <p:spPr bwMode="auto">
              <a:xfrm>
                <a:off x="1338" y="3407"/>
                <a:ext cx="931" cy="290"/>
              </a:xfrm>
              <a:prstGeom prst="rect">
                <a:avLst/>
              </a:prstGeom>
              <a:solidFill>
                <a:schemeClr val="bg1"/>
              </a:solidFill>
              <a:ln w="38100">
                <a:noFill/>
                <a:miter lim="800000"/>
                <a:headEnd/>
                <a:tailEnd/>
              </a:ln>
            </p:spPr>
            <p:txBody>
              <a:bodyPr wrap="none" lIns="18000" tIns="18000" rIns="18000" bIns="18000">
                <a:spAutoFit/>
              </a:bodyPr>
              <a:lstStyle/>
              <a:p>
                <a:pPr algn="ctr"/>
                <a:r>
                  <a:rPr lang="en-US" sz="1400" b="1">
                    <a:solidFill>
                      <a:srgbClr val="0033CC"/>
                    </a:solidFill>
                    <a:latin typeface="Arial" charset="0"/>
                  </a:rPr>
                  <a:t>GROUNDWATER</a:t>
                </a:r>
              </a:p>
              <a:p>
                <a:pPr algn="ctr"/>
                <a:r>
                  <a:rPr lang="en-US" sz="1400" b="1">
                    <a:solidFill>
                      <a:srgbClr val="0033CC"/>
                    </a:solidFill>
                    <a:latin typeface="Arial" charset="0"/>
                  </a:rPr>
                  <a:t>STORAGE</a:t>
                </a:r>
              </a:p>
            </p:txBody>
          </p:sp>
          <p:sp>
            <p:nvSpPr>
              <p:cNvPr id="25" name="Text Box 9"/>
              <p:cNvSpPr txBox="1">
                <a:spLocks noChangeArrowheads="1"/>
              </p:cNvSpPr>
              <p:nvPr/>
            </p:nvSpPr>
            <p:spPr bwMode="auto">
              <a:xfrm>
                <a:off x="2154" y="2954"/>
                <a:ext cx="664" cy="156"/>
              </a:xfrm>
              <a:prstGeom prst="rect">
                <a:avLst/>
              </a:prstGeom>
              <a:solidFill>
                <a:schemeClr val="bg1"/>
              </a:solidFill>
              <a:ln w="38100">
                <a:noFill/>
                <a:miter lim="800000"/>
                <a:headEnd/>
                <a:tailEnd/>
              </a:ln>
            </p:spPr>
            <p:txBody>
              <a:bodyPr wrap="none" lIns="18000" tIns="18000" rIns="18000" bIns="18000">
                <a:spAutoFit/>
              </a:bodyPr>
              <a:lstStyle/>
              <a:p>
                <a:r>
                  <a:rPr lang="en-US" sz="1400" b="1" i="1">
                    <a:solidFill>
                      <a:schemeClr val="tx1"/>
                    </a:solidFill>
                    <a:latin typeface="Arial" charset="0"/>
                  </a:rPr>
                  <a:t>RECHARGE</a:t>
                </a:r>
              </a:p>
            </p:txBody>
          </p:sp>
          <p:sp>
            <p:nvSpPr>
              <p:cNvPr id="26" name="Text Box 10"/>
              <p:cNvSpPr txBox="1">
                <a:spLocks noChangeArrowheads="1"/>
              </p:cNvSpPr>
              <p:nvPr/>
            </p:nvSpPr>
            <p:spPr bwMode="auto">
              <a:xfrm>
                <a:off x="521" y="2024"/>
                <a:ext cx="844" cy="156"/>
              </a:xfrm>
              <a:prstGeom prst="rect">
                <a:avLst/>
              </a:prstGeom>
              <a:solidFill>
                <a:schemeClr val="bg1"/>
              </a:solidFill>
              <a:ln w="38100">
                <a:noFill/>
                <a:miter lim="800000"/>
                <a:headEnd/>
                <a:tailEnd/>
              </a:ln>
            </p:spPr>
            <p:txBody>
              <a:bodyPr wrap="none" lIns="18000" tIns="18000" rIns="18000" bIns="18000">
                <a:spAutoFit/>
              </a:bodyPr>
              <a:lstStyle/>
              <a:p>
                <a:r>
                  <a:rPr lang="en-US" sz="1400" b="1" i="1">
                    <a:solidFill>
                      <a:schemeClr val="tx1"/>
                    </a:solidFill>
                    <a:latin typeface="Arial" charset="0"/>
                  </a:rPr>
                  <a:t>EVAPORATION</a:t>
                </a:r>
              </a:p>
            </p:txBody>
          </p:sp>
          <p:sp>
            <p:nvSpPr>
              <p:cNvPr id="27" name="Text Box 11"/>
              <p:cNvSpPr txBox="1">
                <a:spLocks noChangeArrowheads="1"/>
              </p:cNvSpPr>
              <p:nvPr/>
            </p:nvSpPr>
            <p:spPr bwMode="auto">
              <a:xfrm>
                <a:off x="2177" y="1842"/>
                <a:ext cx="1011" cy="156"/>
              </a:xfrm>
              <a:prstGeom prst="rect">
                <a:avLst/>
              </a:prstGeom>
              <a:solidFill>
                <a:schemeClr val="bg1"/>
              </a:solidFill>
              <a:ln w="38100">
                <a:noFill/>
                <a:miter lim="800000"/>
                <a:headEnd/>
                <a:tailEnd/>
              </a:ln>
            </p:spPr>
            <p:txBody>
              <a:bodyPr wrap="none" lIns="18000" tIns="18000" rIns="18000" bIns="18000">
                <a:spAutoFit/>
              </a:bodyPr>
              <a:lstStyle/>
              <a:p>
                <a:r>
                  <a:rPr lang="en-US" sz="1400" b="1" i="1">
                    <a:solidFill>
                      <a:schemeClr val="tx1"/>
                    </a:solidFill>
                    <a:latin typeface="Arial" charset="0"/>
                  </a:rPr>
                  <a:t>OVERLAND FLOW</a:t>
                </a:r>
              </a:p>
            </p:txBody>
          </p:sp>
          <p:sp>
            <p:nvSpPr>
              <p:cNvPr id="28" name="Text Box 12"/>
              <p:cNvSpPr txBox="1">
                <a:spLocks noChangeArrowheads="1"/>
              </p:cNvSpPr>
              <p:nvPr/>
            </p:nvSpPr>
            <p:spPr bwMode="auto">
              <a:xfrm>
                <a:off x="2631" y="3498"/>
                <a:ext cx="694" cy="156"/>
              </a:xfrm>
              <a:prstGeom prst="rect">
                <a:avLst/>
              </a:prstGeom>
              <a:solidFill>
                <a:schemeClr val="bg1"/>
              </a:solidFill>
              <a:ln w="38100">
                <a:noFill/>
                <a:miter lim="800000"/>
                <a:headEnd/>
                <a:tailEnd/>
              </a:ln>
            </p:spPr>
            <p:txBody>
              <a:bodyPr wrap="none" lIns="18000" tIns="18000" rIns="18000" bIns="18000">
                <a:spAutoFit/>
              </a:bodyPr>
              <a:lstStyle/>
              <a:p>
                <a:r>
                  <a:rPr lang="en-US" sz="1400" b="1" i="1">
                    <a:solidFill>
                      <a:schemeClr val="tx1"/>
                    </a:solidFill>
                    <a:latin typeface="Arial" charset="0"/>
                  </a:rPr>
                  <a:t>BASE FLOW</a:t>
                </a:r>
              </a:p>
            </p:txBody>
          </p:sp>
          <p:sp>
            <p:nvSpPr>
              <p:cNvPr id="29" name="Text Box 13"/>
              <p:cNvSpPr txBox="1">
                <a:spLocks noChangeArrowheads="1"/>
              </p:cNvSpPr>
              <p:nvPr/>
            </p:nvSpPr>
            <p:spPr bwMode="auto">
              <a:xfrm>
                <a:off x="1905" y="1162"/>
                <a:ext cx="887" cy="156"/>
              </a:xfrm>
              <a:prstGeom prst="rect">
                <a:avLst/>
              </a:prstGeom>
              <a:solidFill>
                <a:schemeClr val="bg1"/>
              </a:solidFill>
              <a:ln w="38100">
                <a:noFill/>
                <a:miter lim="800000"/>
                <a:headEnd/>
                <a:tailEnd/>
              </a:ln>
            </p:spPr>
            <p:txBody>
              <a:bodyPr wrap="none" lIns="18000" tIns="18000" rIns="18000" bIns="18000">
                <a:spAutoFit/>
              </a:bodyPr>
              <a:lstStyle/>
              <a:p>
                <a:r>
                  <a:rPr lang="en-US" sz="1400" b="1" i="1">
                    <a:solidFill>
                      <a:schemeClr val="tx1"/>
                    </a:solidFill>
                    <a:latin typeface="Arial" charset="0"/>
                  </a:rPr>
                  <a:t>PRECIPITATION</a:t>
                </a:r>
              </a:p>
            </p:txBody>
          </p:sp>
          <p:sp>
            <p:nvSpPr>
              <p:cNvPr id="30" name="Rectangle 14"/>
              <p:cNvSpPr>
                <a:spLocks noChangeArrowheads="1"/>
              </p:cNvSpPr>
              <p:nvPr/>
            </p:nvSpPr>
            <p:spPr bwMode="auto">
              <a:xfrm>
                <a:off x="1655" y="2840"/>
                <a:ext cx="204" cy="137"/>
              </a:xfrm>
              <a:prstGeom prst="rect">
                <a:avLst/>
              </a:prstGeom>
              <a:solidFill>
                <a:schemeClr val="bg1"/>
              </a:solidFill>
              <a:ln w="38100">
                <a:noFill/>
                <a:miter lim="800000"/>
                <a:headEnd/>
                <a:tailEnd/>
              </a:ln>
            </p:spPr>
            <p:txBody>
              <a:bodyPr wrap="none" anchor="ctr"/>
              <a:lstStyle/>
              <a:p>
                <a:endParaRPr lang="en-US"/>
              </a:p>
            </p:txBody>
          </p:sp>
          <p:sp>
            <p:nvSpPr>
              <p:cNvPr id="31" name="Rectangle 15"/>
              <p:cNvSpPr>
                <a:spLocks noChangeArrowheads="1"/>
              </p:cNvSpPr>
              <p:nvPr/>
            </p:nvSpPr>
            <p:spPr bwMode="auto">
              <a:xfrm>
                <a:off x="1610" y="1276"/>
                <a:ext cx="204" cy="137"/>
              </a:xfrm>
              <a:prstGeom prst="rect">
                <a:avLst/>
              </a:prstGeom>
              <a:solidFill>
                <a:schemeClr val="bg1"/>
              </a:solidFill>
              <a:ln w="38100">
                <a:noFill/>
                <a:miter lim="800000"/>
                <a:headEnd/>
                <a:tailEnd/>
              </a:ln>
            </p:spPr>
            <p:txBody>
              <a:bodyPr wrap="none" anchor="ctr"/>
              <a:lstStyle/>
              <a:p>
                <a:endParaRPr lang="en-US"/>
              </a:p>
            </p:txBody>
          </p:sp>
          <p:sp>
            <p:nvSpPr>
              <p:cNvPr id="32" name="Rectangle 16"/>
              <p:cNvSpPr>
                <a:spLocks noChangeArrowheads="1"/>
              </p:cNvSpPr>
              <p:nvPr/>
            </p:nvSpPr>
            <p:spPr bwMode="auto">
              <a:xfrm>
                <a:off x="657" y="2319"/>
                <a:ext cx="136" cy="136"/>
              </a:xfrm>
              <a:prstGeom prst="rect">
                <a:avLst/>
              </a:prstGeom>
              <a:solidFill>
                <a:schemeClr val="bg1"/>
              </a:solidFill>
              <a:ln w="38100">
                <a:noFill/>
                <a:miter lim="800000"/>
                <a:headEnd/>
                <a:tailEnd/>
              </a:ln>
            </p:spPr>
            <p:txBody>
              <a:bodyPr wrap="none" anchor="ctr"/>
              <a:lstStyle/>
              <a:p>
                <a:endParaRPr lang="en-US"/>
              </a:p>
            </p:txBody>
          </p:sp>
          <p:sp>
            <p:nvSpPr>
              <p:cNvPr id="33" name="Rectangle 17"/>
              <p:cNvSpPr>
                <a:spLocks noChangeArrowheads="1"/>
              </p:cNvSpPr>
              <p:nvPr/>
            </p:nvSpPr>
            <p:spPr bwMode="auto">
              <a:xfrm>
                <a:off x="1202" y="2318"/>
                <a:ext cx="204" cy="137"/>
              </a:xfrm>
              <a:prstGeom prst="rect">
                <a:avLst/>
              </a:prstGeom>
              <a:solidFill>
                <a:schemeClr val="bg1"/>
              </a:solidFill>
              <a:ln w="38100">
                <a:noFill/>
                <a:miter lim="800000"/>
                <a:headEnd/>
                <a:tailEnd/>
              </a:ln>
            </p:spPr>
            <p:txBody>
              <a:bodyPr wrap="none" anchor="ctr"/>
              <a:lstStyle/>
              <a:p>
                <a:endParaRPr lang="en-US"/>
              </a:p>
            </p:txBody>
          </p:sp>
        </p:grpSp>
      </p:grpSp>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795831957"/>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solidFill>
                  <a:srgbClr val="FFFFFF"/>
                </a:solidFill>
              </a:rPr>
              <a:t>Rainfall Runoff</a:t>
            </a:r>
          </a:p>
        </p:txBody>
      </p:sp>
      <p:sp>
        <p:nvSpPr>
          <p:cNvPr id="2" name="Content Placeholder 1"/>
          <p:cNvSpPr>
            <a:spLocks noGrp="1"/>
          </p:cNvSpPr>
          <p:nvPr>
            <p:ph sz="quarter" idx="13"/>
          </p:nvPr>
        </p:nvSpPr>
        <p:spPr/>
        <p:txBody>
          <a:bodyPr/>
          <a:lstStyle/>
          <a:p>
            <a:endParaRPr lang="en-GB"/>
          </a:p>
        </p:txBody>
      </p:sp>
      <p:pic>
        <p:nvPicPr>
          <p:cNvPr id="7171" name="Picture 3"/>
          <p:cNvPicPr>
            <a:picLocks noChangeAspect="1" noChangeArrowheads="1"/>
          </p:cNvPicPr>
          <p:nvPr/>
        </p:nvPicPr>
        <p:blipFill>
          <a:blip r:embed="rId2"/>
          <a:srcRect l="28004"/>
          <a:stretch>
            <a:fillRect/>
          </a:stretch>
        </p:blipFill>
        <p:spPr bwMode="auto">
          <a:xfrm>
            <a:off x="689620" y="1188073"/>
            <a:ext cx="2519063" cy="5121247"/>
          </a:xfrm>
          <a:prstGeom prst="rect">
            <a:avLst/>
          </a:prstGeom>
          <a:noFill/>
          <a:ln w="9525">
            <a:noFill/>
            <a:miter lim="800000"/>
            <a:headEnd/>
            <a:tailEnd/>
          </a:ln>
        </p:spPr>
      </p:pic>
      <p:pic>
        <p:nvPicPr>
          <p:cNvPr id="7172" name="Picture 4" descr="RR_process"/>
          <p:cNvPicPr>
            <a:picLocks noChangeAspect="1" noChangeArrowheads="1"/>
          </p:cNvPicPr>
          <p:nvPr/>
        </p:nvPicPr>
        <p:blipFill>
          <a:blip r:embed="rId3">
            <a:clrChange>
              <a:clrFrom>
                <a:srgbClr val="7B7B7B"/>
              </a:clrFrom>
              <a:clrTo>
                <a:srgbClr val="7B7B7B">
                  <a:alpha val="0"/>
                </a:srgbClr>
              </a:clrTo>
            </a:clrChange>
          </a:blip>
          <a:srcRect l="3532" r="10597" b="3627"/>
          <a:stretch>
            <a:fillRect/>
          </a:stretch>
        </p:blipFill>
        <p:spPr bwMode="auto">
          <a:xfrm>
            <a:off x="3208982" y="1188834"/>
            <a:ext cx="5611490" cy="5109374"/>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chemeClr val="accent1"/>
                </a:solidFill>
                <a:cs typeface="Arial" charset="0"/>
              </a:rPr>
              <a:t>Urban</a:t>
            </a:r>
            <a:r>
              <a:rPr lang="en-GB" b="1" dirty="0" smtClean="0">
                <a:solidFill>
                  <a:srgbClr val="FFFFFF"/>
                </a:solidFill>
                <a:cs typeface="Arial" charset="0"/>
              </a:rPr>
              <a:t> </a:t>
            </a:r>
            <a:r>
              <a:rPr lang="en-GB" dirty="0" smtClean="0">
                <a:solidFill>
                  <a:srgbClr val="FFFFFF"/>
                </a:solidFill>
                <a:cs typeface="Arial" charset="0"/>
              </a:rPr>
              <a:t>Model</a:t>
            </a:r>
          </a:p>
          <a:p>
            <a:pPr marL="0" indent="0">
              <a:buNone/>
            </a:pPr>
            <a:endParaRPr lang="en-GB" dirty="0" smtClean="0">
              <a:solidFill>
                <a:srgbClr val="FFFFFF"/>
              </a:solidFill>
              <a:cs typeface="Arial" charset="0"/>
            </a:endParaRPr>
          </a:p>
        </p:txBody>
      </p:sp>
      <p:sp>
        <p:nvSpPr>
          <p:cNvPr id="4" name="Text Box 4"/>
          <p:cNvSpPr txBox="1">
            <a:spLocks noChangeArrowheads="1"/>
          </p:cNvSpPr>
          <p:nvPr/>
        </p:nvSpPr>
        <p:spPr bwMode="auto">
          <a:xfrm>
            <a:off x="5715000" y="289560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mn-lt"/>
            </a:endParaRPr>
          </a:p>
          <a:p>
            <a:pPr defTabSz="762000" eaLnBrk="0" hangingPunct="0">
              <a:spcBef>
                <a:spcPct val="50000"/>
              </a:spcBef>
            </a:pPr>
            <a:endParaRPr lang="en-GB" sz="2400">
              <a:solidFill>
                <a:srgbClr val="FFFFFF"/>
              </a:solidFill>
              <a:latin typeface="+mn-lt"/>
            </a:endParaRPr>
          </a:p>
        </p:txBody>
      </p:sp>
      <p:sp>
        <p:nvSpPr>
          <p:cNvPr id="6" name="Rectangle 5"/>
          <p:cNvSpPr>
            <a:spLocks noChangeArrowheads="1"/>
          </p:cNvSpPr>
          <p:nvPr/>
        </p:nvSpPr>
        <p:spPr bwMode="auto">
          <a:xfrm>
            <a:off x="179512" y="1876090"/>
            <a:ext cx="4143375" cy="3054682"/>
          </a:xfrm>
          <a:prstGeom prst="rect">
            <a:avLst/>
          </a:prstGeom>
          <a:noFill/>
          <a:ln w="9525">
            <a:noFill/>
            <a:miter lim="800000"/>
            <a:headEnd/>
            <a:tailEnd/>
          </a:ln>
        </p:spPr>
        <p:txBody>
          <a:bodyPr wrap="square">
            <a:spAutoFit/>
          </a:bodyPr>
          <a:lstStyle/>
          <a:p>
            <a:r>
              <a:rPr lang="en-US" dirty="0">
                <a:solidFill>
                  <a:srgbClr val="FFFFFF"/>
                </a:solidFill>
                <a:latin typeface="+mn-lt"/>
              </a:rPr>
              <a:t>Two different urban runoff computation concepts are available in the Rainfall Runoff Module : </a:t>
            </a:r>
          </a:p>
          <a:p>
            <a:endParaRPr lang="en-US" dirty="0">
              <a:solidFill>
                <a:srgbClr val="FFFFFF"/>
              </a:solidFill>
              <a:latin typeface="+mn-lt"/>
            </a:endParaRPr>
          </a:p>
          <a:p>
            <a:pPr marL="342900" indent="-342900" defTabSz="762000">
              <a:spcBef>
                <a:spcPts val="500"/>
              </a:spcBef>
              <a:spcAft>
                <a:spcPts val="500"/>
              </a:spcAft>
              <a:buFontTx/>
              <a:buChar char="•"/>
            </a:pPr>
            <a:r>
              <a:rPr lang="en-US" dirty="0">
                <a:solidFill>
                  <a:srgbClr val="FFFFFF"/>
                </a:solidFill>
                <a:latin typeface="+mn-lt"/>
              </a:rPr>
              <a:t>Model </a:t>
            </a:r>
            <a:r>
              <a:rPr lang="en-US" dirty="0" smtClean="0">
                <a:solidFill>
                  <a:srgbClr val="FFFFFF"/>
                </a:solidFill>
                <a:latin typeface="+mn-lt"/>
              </a:rPr>
              <a:t>A: Time/Area method </a:t>
            </a:r>
            <a:endParaRPr lang="en-US" dirty="0">
              <a:solidFill>
                <a:srgbClr val="FFFFFF"/>
              </a:solidFill>
              <a:latin typeface="+mn-lt"/>
            </a:endParaRPr>
          </a:p>
          <a:p>
            <a:pPr>
              <a:buFontTx/>
              <a:buChar char="-"/>
            </a:pPr>
            <a:endParaRPr lang="en-US" dirty="0">
              <a:solidFill>
                <a:srgbClr val="FFFFFF"/>
              </a:solidFill>
              <a:latin typeface="+mn-lt"/>
            </a:endParaRPr>
          </a:p>
          <a:p>
            <a:pPr marL="342900" indent="-342900" defTabSz="762000">
              <a:spcBef>
                <a:spcPts val="500"/>
              </a:spcBef>
              <a:spcAft>
                <a:spcPts val="500"/>
              </a:spcAft>
              <a:buFontTx/>
              <a:buChar char="•"/>
            </a:pPr>
            <a:r>
              <a:rPr lang="en-US" dirty="0" smtClean="0">
                <a:solidFill>
                  <a:srgbClr val="FFFFFF"/>
                </a:solidFill>
                <a:latin typeface="+mn-lt"/>
              </a:rPr>
              <a:t>Model B: </a:t>
            </a:r>
            <a:r>
              <a:rPr lang="en-US" dirty="0">
                <a:solidFill>
                  <a:srgbClr val="FFFFFF"/>
                </a:solidFill>
                <a:latin typeface="+mn-lt"/>
              </a:rPr>
              <a:t>Non-linear </a:t>
            </a:r>
            <a:r>
              <a:rPr lang="en-US" dirty="0" smtClean="0">
                <a:solidFill>
                  <a:srgbClr val="FFFFFF"/>
                </a:solidFill>
                <a:latin typeface="+mn-lt"/>
              </a:rPr>
              <a:t>reservoir </a:t>
            </a:r>
            <a:r>
              <a:rPr lang="en-US" dirty="0">
                <a:solidFill>
                  <a:srgbClr val="FFFFFF"/>
                </a:solidFill>
                <a:latin typeface="+mn-lt"/>
              </a:rPr>
              <a:t>(kinematic wave) </a:t>
            </a:r>
            <a:r>
              <a:rPr lang="en-US" dirty="0" smtClean="0">
                <a:solidFill>
                  <a:srgbClr val="FFFFFF"/>
                </a:solidFill>
                <a:latin typeface="+mn-lt"/>
              </a:rPr>
              <a:t>method </a:t>
            </a:r>
            <a:endParaRPr lang="en-US" dirty="0">
              <a:solidFill>
                <a:srgbClr val="FFFFFF"/>
              </a:solidFill>
              <a:latin typeface="+mn-lt"/>
            </a:endParaRPr>
          </a:p>
        </p:txBody>
      </p:sp>
      <p:pic>
        <p:nvPicPr>
          <p:cNvPr id="7" name="Picture 2"/>
          <p:cNvPicPr>
            <a:picLocks noChangeAspect="1" noChangeArrowheads="1"/>
          </p:cNvPicPr>
          <p:nvPr/>
        </p:nvPicPr>
        <p:blipFill>
          <a:blip r:embed="rId2"/>
          <a:srcRect/>
          <a:stretch>
            <a:fillRect/>
          </a:stretch>
        </p:blipFill>
        <p:spPr bwMode="auto">
          <a:xfrm>
            <a:off x="4427984" y="1268760"/>
            <a:ext cx="4448175" cy="530066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795831957"/>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chemeClr val="accent1"/>
                </a:solidFill>
                <a:cs typeface="Arial" charset="0"/>
              </a:rPr>
              <a:t>Urban</a:t>
            </a:r>
            <a:r>
              <a:rPr lang="en-GB" b="1" dirty="0" smtClean="0">
                <a:solidFill>
                  <a:srgbClr val="FFFFFF"/>
                </a:solidFill>
                <a:cs typeface="Arial" charset="0"/>
              </a:rPr>
              <a:t> </a:t>
            </a:r>
            <a:r>
              <a:rPr lang="en-GB" dirty="0" smtClean="0">
                <a:solidFill>
                  <a:srgbClr val="FFFFFF"/>
                </a:solidFill>
                <a:cs typeface="Arial" charset="0"/>
              </a:rPr>
              <a:t>Models</a:t>
            </a:r>
          </a:p>
          <a:p>
            <a:pPr marL="0" indent="0">
              <a:buNone/>
            </a:pPr>
            <a:endParaRPr lang="en-GB" dirty="0" smtClean="0">
              <a:solidFill>
                <a:srgbClr val="FFFFFF"/>
              </a:solidFill>
              <a:cs typeface="Arial" charset="0"/>
            </a:endParaRPr>
          </a:p>
        </p:txBody>
      </p:sp>
      <p:sp>
        <p:nvSpPr>
          <p:cNvPr id="4" name="Text Box 4"/>
          <p:cNvSpPr txBox="1">
            <a:spLocks noChangeArrowheads="1"/>
          </p:cNvSpPr>
          <p:nvPr/>
        </p:nvSpPr>
        <p:spPr bwMode="auto">
          <a:xfrm>
            <a:off x="6547718" y="3095650"/>
            <a:ext cx="2362200" cy="784830"/>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1800">
              <a:solidFill>
                <a:srgbClr val="FFFFFF"/>
              </a:solidFill>
              <a:latin typeface="+mn-lt"/>
            </a:endParaRPr>
          </a:p>
          <a:p>
            <a:pPr defTabSz="762000" eaLnBrk="0" hangingPunct="0">
              <a:spcBef>
                <a:spcPct val="50000"/>
              </a:spcBef>
            </a:pPr>
            <a:endParaRPr lang="en-GB" sz="1800">
              <a:solidFill>
                <a:srgbClr val="FFFFFF"/>
              </a:solidFill>
              <a:latin typeface="+mn-lt"/>
            </a:endParaRPr>
          </a:p>
        </p:txBody>
      </p:sp>
      <p:pic>
        <p:nvPicPr>
          <p:cNvPr id="5" name="Picture 4"/>
          <p:cNvPicPr>
            <a:picLocks noChangeAspect="1" noChangeArrowheads="1"/>
          </p:cNvPicPr>
          <p:nvPr/>
        </p:nvPicPr>
        <p:blipFill>
          <a:blip r:embed="rId2"/>
          <a:srcRect/>
          <a:stretch>
            <a:fillRect/>
          </a:stretch>
        </p:blipFill>
        <p:spPr bwMode="auto">
          <a:xfrm>
            <a:off x="2118593" y="2128863"/>
            <a:ext cx="2700338" cy="1822450"/>
          </a:xfrm>
          <a:prstGeom prst="rect">
            <a:avLst/>
          </a:prstGeom>
          <a:noFill/>
          <a:ln w="38100">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5503143" y="2132038"/>
            <a:ext cx="2795588" cy="1841500"/>
          </a:xfrm>
          <a:prstGeom prst="rect">
            <a:avLst/>
          </a:prstGeom>
          <a:noFill/>
          <a:ln w="38100">
            <a:noFill/>
            <a:miter lim="800000"/>
            <a:headEnd/>
            <a:tailEnd/>
          </a:ln>
        </p:spPr>
      </p:pic>
      <p:sp>
        <p:nvSpPr>
          <p:cNvPr id="7" name="Text Box 6"/>
          <p:cNvSpPr txBox="1">
            <a:spLocks noChangeArrowheads="1"/>
          </p:cNvSpPr>
          <p:nvPr/>
        </p:nvSpPr>
        <p:spPr bwMode="auto">
          <a:xfrm>
            <a:off x="5503143" y="3986238"/>
            <a:ext cx="3191126" cy="313350"/>
          </a:xfrm>
          <a:prstGeom prst="rect">
            <a:avLst/>
          </a:prstGeom>
          <a:noFill/>
          <a:ln w="38100">
            <a:noFill/>
            <a:miter lim="800000"/>
            <a:headEnd/>
            <a:tailEnd/>
          </a:ln>
        </p:spPr>
        <p:txBody>
          <a:bodyPr wrap="none" lIns="18000" tIns="18000" rIns="18000" bIns="18000">
            <a:spAutoFit/>
          </a:bodyPr>
          <a:lstStyle/>
          <a:p>
            <a:r>
              <a:rPr lang="en-GB" sz="1800" smtClean="0">
                <a:solidFill>
                  <a:srgbClr val="FFFFFF"/>
                </a:solidFill>
                <a:latin typeface="+mn-lt"/>
              </a:rPr>
              <a:t>Pre-Defined Time-Area Curves</a:t>
            </a:r>
            <a:endParaRPr lang="en-GB" sz="1800">
              <a:solidFill>
                <a:srgbClr val="FFFFFF"/>
              </a:solidFill>
              <a:latin typeface="+mn-lt"/>
            </a:endParaRPr>
          </a:p>
        </p:txBody>
      </p:sp>
      <p:sp>
        <p:nvSpPr>
          <p:cNvPr id="8" name="Text Box 7"/>
          <p:cNvSpPr txBox="1">
            <a:spLocks noChangeArrowheads="1"/>
          </p:cNvSpPr>
          <p:nvPr/>
        </p:nvSpPr>
        <p:spPr bwMode="auto">
          <a:xfrm>
            <a:off x="2118593" y="3986238"/>
            <a:ext cx="1998427" cy="313350"/>
          </a:xfrm>
          <a:prstGeom prst="rect">
            <a:avLst/>
          </a:prstGeom>
          <a:noFill/>
          <a:ln w="38100">
            <a:noFill/>
            <a:miter lim="800000"/>
            <a:headEnd/>
            <a:tailEnd/>
          </a:ln>
        </p:spPr>
        <p:txBody>
          <a:bodyPr wrap="none" lIns="18000" tIns="18000" rIns="18000" bIns="18000">
            <a:spAutoFit/>
          </a:bodyPr>
          <a:lstStyle/>
          <a:p>
            <a:r>
              <a:rPr lang="en-GB" sz="1800" smtClean="0">
                <a:solidFill>
                  <a:srgbClr val="FFFFFF"/>
                </a:solidFill>
                <a:latin typeface="+mn-lt"/>
              </a:rPr>
              <a:t>Catchment Shapes</a:t>
            </a:r>
            <a:endParaRPr lang="en-GB" sz="1800">
              <a:solidFill>
                <a:srgbClr val="FFFFFF"/>
              </a:solidFill>
              <a:latin typeface="+mn-lt"/>
            </a:endParaRPr>
          </a:p>
        </p:txBody>
      </p:sp>
      <p:pic>
        <p:nvPicPr>
          <p:cNvPr id="9" name="Picture 8"/>
          <p:cNvPicPr>
            <a:picLocks noChangeAspect="1" noChangeArrowheads="1"/>
          </p:cNvPicPr>
          <p:nvPr/>
        </p:nvPicPr>
        <p:blipFill>
          <a:blip r:embed="rId4"/>
          <a:srcRect/>
          <a:stretch>
            <a:fillRect/>
          </a:stretch>
        </p:blipFill>
        <p:spPr bwMode="auto">
          <a:xfrm>
            <a:off x="2118593" y="4851425"/>
            <a:ext cx="3852863" cy="1873250"/>
          </a:xfrm>
          <a:prstGeom prst="rect">
            <a:avLst/>
          </a:prstGeom>
          <a:noFill/>
          <a:ln w="38100">
            <a:noFill/>
            <a:miter lim="800000"/>
            <a:headEnd/>
            <a:tailEnd/>
          </a:ln>
        </p:spPr>
      </p:pic>
      <p:sp>
        <p:nvSpPr>
          <p:cNvPr id="10" name="Rectangle 16"/>
          <p:cNvSpPr>
            <a:spLocks noChangeArrowheads="1"/>
          </p:cNvSpPr>
          <p:nvPr/>
        </p:nvSpPr>
        <p:spPr bwMode="auto">
          <a:xfrm>
            <a:off x="1547093" y="1628800"/>
            <a:ext cx="3083088" cy="369332"/>
          </a:xfrm>
          <a:prstGeom prst="rect">
            <a:avLst/>
          </a:prstGeom>
          <a:noFill/>
          <a:ln w="9525">
            <a:noFill/>
            <a:miter lim="800000"/>
            <a:headEnd/>
            <a:tailEnd/>
          </a:ln>
        </p:spPr>
        <p:txBody>
          <a:bodyPr wrap="none">
            <a:spAutoFit/>
          </a:bodyPr>
          <a:lstStyle/>
          <a:p>
            <a:r>
              <a:rPr lang="en-US" sz="1800" dirty="0">
                <a:solidFill>
                  <a:srgbClr val="FFFFFF"/>
                </a:solidFill>
                <a:latin typeface="+mn-lt"/>
              </a:rPr>
              <a:t>Model A </a:t>
            </a:r>
            <a:r>
              <a:rPr lang="en-US" sz="1800" dirty="0" smtClean="0">
                <a:solidFill>
                  <a:srgbClr val="FFFFFF"/>
                </a:solidFill>
                <a:latin typeface="+mn-lt"/>
              </a:rPr>
              <a:t>: </a:t>
            </a:r>
            <a:r>
              <a:rPr lang="en-US" sz="1800" dirty="0">
                <a:solidFill>
                  <a:srgbClr val="FFFFFF"/>
                </a:solidFill>
                <a:latin typeface="+mn-lt"/>
              </a:rPr>
              <a:t>Time/Area </a:t>
            </a:r>
            <a:r>
              <a:rPr lang="en-US" sz="1800" dirty="0" smtClean="0">
                <a:solidFill>
                  <a:srgbClr val="FFFFFF"/>
                </a:solidFill>
                <a:latin typeface="+mn-lt"/>
              </a:rPr>
              <a:t>method</a:t>
            </a:r>
            <a:endParaRPr lang="en-US" sz="1800" dirty="0">
              <a:solidFill>
                <a:srgbClr val="FFFFFF"/>
              </a:solidFill>
              <a:latin typeface="+mn-lt"/>
            </a:endParaRPr>
          </a:p>
        </p:txBody>
      </p:sp>
      <p:sp>
        <p:nvSpPr>
          <p:cNvPr id="11" name="Rectangle 17"/>
          <p:cNvSpPr>
            <a:spLocks noChangeArrowheads="1"/>
          </p:cNvSpPr>
          <p:nvPr/>
        </p:nvSpPr>
        <p:spPr bwMode="auto">
          <a:xfrm>
            <a:off x="1475656" y="4343425"/>
            <a:ext cx="5500687" cy="369332"/>
          </a:xfrm>
          <a:prstGeom prst="rect">
            <a:avLst/>
          </a:prstGeom>
          <a:noFill/>
          <a:ln w="9525">
            <a:noFill/>
            <a:miter lim="800000"/>
            <a:headEnd/>
            <a:tailEnd/>
          </a:ln>
        </p:spPr>
        <p:txBody>
          <a:bodyPr>
            <a:spAutoFit/>
          </a:bodyPr>
          <a:lstStyle/>
          <a:p>
            <a:r>
              <a:rPr lang="en-US" sz="1800" dirty="0">
                <a:solidFill>
                  <a:srgbClr val="FFFFFF"/>
                </a:solidFill>
                <a:latin typeface="+mn-lt"/>
              </a:rPr>
              <a:t>Model B </a:t>
            </a:r>
            <a:r>
              <a:rPr lang="en-US" sz="1800" dirty="0" smtClean="0">
                <a:solidFill>
                  <a:srgbClr val="FFFFFF"/>
                </a:solidFill>
                <a:latin typeface="+mn-lt"/>
              </a:rPr>
              <a:t>: </a:t>
            </a:r>
            <a:r>
              <a:rPr lang="en-US" sz="1800" dirty="0">
                <a:solidFill>
                  <a:srgbClr val="FFFFFF"/>
                </a:solidFill>
                <a:latin typeface="+mn-lt"/>
              </a:rPr>
              <a:t>Non-linear </a:t>
            </a:r>
            <a:r>
              <a:rPr lang="en-US" sz="1800" dirty="0" smtClean="0">
                <a:solidFill>
                  <a:srgbClr val="FFFFFF"/>
                </a:solidFill>
                <a:latin typeface="+mn-lt"/>
              </a:rPr>
              <a:t>reservoir method</a:t>
            </a:r>
            <a:endParaRPr lang="en-US" sz="1800" dirty="0">
              <a:solidFill>
                <a:srgbClr val="FFFFFF"/>
              </a:solidFill>
              <a:latin typeface="+mn-lt"/>
            </a:endParaRP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292312025"/>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chemeClr val="accent1"/>
                </a:solidFill>
                <a:cs typeface="Arial" charset="0"/>
              </a:rPr>
              <a:t>FEH</a:t>
            </a:r>
            <a:r>
              <a:rPr lang="en-GB" b="1" dirty="0" smtClean="0">
                <a:solidFill>
                  <a:srgbClr val="FFFFFF"/>
                </a:solidFill>
                <a:cs typeface="Arial" charset="0"/>
              </a:rPr>
              <a:t> </a:t>
            </a:r>
            <a:r>
              <a:rPr lang="en-GB" dirty="0" smtClean="0">
                <a:solidFill>
                  <a:srgbClr val="FFFFFF"/>
                </a:solidFill>
                <a:cs typeface="Arial" charset="0"/>
              </a:rPr>
              <a:t>Model </a:t>
            </a:r>
            <a:r>
              <a:rPr lang="en-GB" dirty="0">
                <a:solidFill>
                  <a:srgbClr val="FFFFFF"/>
                </a:solidFill>
                <a:cs typeface="Arial" charset="0"/>
              </a:rPr>
              <a:t>(Flood Estimation Handbook)</a:t>
            </a:r>
          </a:p>
          <a:p>
            <a:pPr marL="0" indent="0">
              <a:buNone/>
            </a:pPr>
            <a:endParaRPr lang="en-GB" dirty="0" smtClean="0">
              <a:solidFill>
                <a:srgbClr val="FFFFFF"/>
              </a:solidFill>
              <a:cs typeface="Arial" charset="0"/>
            </a:endParaRPr>
          </a:p>
          <a:p>
            <a:pPr marL="0" indent="0">
              <a:buNone/>
            </a:pPr>
            <a:endParaRPr lang="en-GB" dirty="0" smtClean="0">
              <a:solidFill>
                <a:srgbClr val="FFFFFF"/>
              </a:solidFill>
              <a:cs typeface="Arial" charset="0"/>
            </a:endParaRPr>
          </a:p>
        </p:txBody>
      </p:sp>
      <p:sp>
        <p:nvSpPr>
          <p:cNvPr id="4" name="Text Box 4"/>
          <p:cNvSpPr txBox="1">
            <a:spLocks noChangeArrowheads="1"/>
          </p:cNvSpPr>
          <p:nvPr/>
        </p:nvSpPr>
        <p:spPr bwMode="auto">
          <a:xfrm>
            <a:off x="1036762" y="3167658"/>
            <a:ext cx="2362200" cy="784830"/>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1800">
              <a:solidFill>
                <a:srgbClr val="FFFFFF"/>
              </a:solidFill>
              <a:latin typeface="+mn-lt"/>
            </a:endParaRPr>
          </a:p>
          <a:p>
            <a:pPr defTabSz="762000" eaLnBrk="0" hangingPunct="0">
              <a:spcBef>
                <a:spcPct val="50000"/>
              </a:spcBef>
            </a:pPr>
            <a:endParaRPr lang="en-GB" sz="1800">
              <a:solidFill>
                <a:srgbClr val="FFFFFF"/>
              </a:solidFill>
              <a:latin typeface="+mn-lt"/>
            </a:endParaRPr>
          </a:p>
        </p:txBody>
      </p:sp>
      <p:sp>
        <p:nvSpPr>
          <p:cNvPr id="6" name="Rectangle 5"/>
          <p:cNvSpPr>
            <a:spLocks noChangeArrowheads="1"/>
          </p:cNvSpPr>
          <p:nvPr/>
        </p:nvSpPr>
        <p:spPr bwMode="auto">
          <a:xfrm>
            <a:off x="179512" y="1700808"/>
            <a:ext cx="4143375" cy="4524315"/>
          </a:xfrm>
          <a:prstGeom prst="rect">
            <a:avLst/>
          </a:prstGeom>
          <a:noFill/>
          <a:ln w="9525">
            <a:noFill/>
            <a:miter lim="800000"/>
            <a:headEnd/>
            <a:tailEnd/>
          </a:ln>
        </p:spPr>
        <p:txBody>
          <a:bodyPr>
            <a:spAutoFit/>
          </a:bodyPr>
          <a:lstStyle/>
          <a:p>
            <a:r>
              <a:rPr lang="en-US" sz="1800" dirty="0">
                <a:solidFill>
                  <a:srgbClr val="FFFFFF"/>
                </a:solidFill>
                <a:latin typeface="+mn-lt"/>
              </a:rPr>
              <a:t>FEH was introduced in 1999 to replace the previous Flood Studies Report (FSR) methods for flood estimation in the </a:t>
            </a:r>
            <a:r>
              <a:rPr lang="en-US" sz="1800" dirty="0" smtClean="0">
                <a:solidFill>
                  <a:srgbClr val="FFFFFF"/>
                </a:solidFill>
                <a:latin typeface="+mn-lt"/>
              </a:rPr>
              <a:t>UK</a:t>
            </a:r>
          </a:p>
          <a:p>
            <a:endParaRPr lang="en-US" sz="1800" dirty="0">
              <a:solidFill>
                <a:srgbClr val="FFFFFF"/>
              </a:solidFill>
              <a:latin typeface="+mn-lt"/>
            </a:endParaRPr>
          </a:p>
          <a:p>
            <a:r>
              <a:rPr lang="en-US" sz="1800" dirty="0" smtClean="0">
                <a:solidFill>
                  <a:srgbClr val="FFFFFF"/>
                </a:solidFill>
                <a:latin typeface="+mn-lt"/>
              </a:rPr>
              <a:t>The </a:t>
            </a:r>
            <a:r>
              <a:rPr lang="en-US" sz="1800" dirty="0">
                <a:solidFill>
                  <a:srgbClr val="FFFFFF"/>
                </a:solidFill>
                <a:latin typeface="+mn-lt"/>
              </a:rPr>
              <a:t>FEH comes in 5 </a:t>
            </a:r>
            <a:r>
              <a:rPr lang="en-US" sz="1800" dirty="0" smtClean="0">
                <a:solidFill>
                  <a:srgbClr val="FFFFFF"/>
                </a:solidFill>
                <a:latin typeface="+mn-lt"/>
              </a:rPr>
              <a:t>volumes</a:t>
            </a:r>
          </a:p>
          <a:p>
            <a:endParaRPr lang="en-US" sz="1800" dirty="0">
              <a:solidFill>
                <a:srgbClr val="FFFFFF"/>
              </a:solidFill>
              <a:latin typeface="+mn-lt"/>
            </a:endParaRPr>
          </a:p>
          <a:p>
            <a:r>
              <a:rPr lang="en-US" sz="1800" dirty="0" smtClean="0">
                <a:solidFill>
                  <a:srgbClr val="FFFFFF"/>
                </a:solidFill>
                <a:latin typeface="+mn-lt"/>
              </a:rPr>
              <a:t>The </a:t>
            </a:r>
            <a:r>
              <a:rPr lang="en-US" sz="1800" dirty="0">
                <a:solidFill>
                  <a:srgbClr val="FFFFFF"/>
                </a:solidFill>
                <a:latin typeface="+mn-lt"/>
              </a:rPr>
              <a:t>FEH set comprises: </a:t>
            </a:r>
          </a:p>
          <a:p>
            <a:pPr marL="342900" indent="-342900">
              <a:buFont typeface="+mj-lt"/>
              <a:buAutoNum type="arabicPeriod"/>
            </a:pPr>
            <a:r>
              <a:rPr lang="en-US" sz="1800" dirty="0" smtClean="0">
                <a:solidFill>
                  <a:srgbClr val="FFFFFF"/>
                </a:solidFill>
                <a:latin typeface="+mn-lt"/>
              </a:rPr>
              <a:t>Overview </a:t>
            </a:r>
            <a:endParaRPr lang="en-US" sz="1800" dirty="0">
              <a:solidFill>
                <a:srgbClr val="FFFFFF"/>
              </a:solidFill>
              <a:latin typeface="+mn-lt"/>
            </a:endParaRPr>
          </a:p>
          <a:p>
            <a:pPr marL="342900" indent="-342900">
              <a:buFont typeface="+mj-lt"/>
              <a:buAutoNum type="arabicPeriod"/>
            </a:pPr>
            <a:r>
              <a:rPr lang="en-US" sz="1800" dirty="0" smtClean="0">
                <a:solidFill>
                  <a:srgbClr val="FFFFFF"/>
                </a:solidFill>
                <a:latin typeface="+mn-lt"/>
              </a:rPr>
              <a:t>Rainfall </a:t>
            </a:r>
            <a:r>
              <a:rPr lang="en-US" sz="1800" dirty="0">
                <a:solidFill>
                  <a:srgbClr val="FFFFFF"/>
                </a:solidFill>
                <a:latin typeface="+mn-lt"/>
              </a:rPr>
              <a:t>Frequency Estimation </a:t>
            </a:r>
          </a:p>
          <a:p>
            <a:pPr marL="342900" indent="-342900">
              <a:buFont typeface="+mj-lt"/>
              <a:buAutoNum type="arabicPeriod"/>
            </a:pPr>
            <a:r>
              <a:rPr lang="en-US" sz="1800" dirty="0" smtClean="0">
                <a:solidFill>
                  <a:srgbClr val="FFFFFF"/>
                </a:solidFill>
                <a:latin typeface="+mn-lt"/>
              </a:rPr>
              <a:t>Statistical </a:t>
            </a:r>
            <a:r>
              <a:rPr lang="en-US" sz="1800" dirty="0">
                <a:solidFill>
                  <a:srgbClr val="FFFFFF"/>
                </a:solidFill>
                <a:latin typeface="+mn-lt"/>
              </a:rPr>
              <a:t>Procedures for Flood </a:t>
            </a:r>
            <a:r>
              <a:rPr lang="en-US" sz="1800" dirty="0" smtClean="0">
                <a:solidFill>
                  <a:srgbClr val="FFFFFF"/>
                </a:solidFill>
                <a:latin typeface="+mn-lt"/>
              </a:rPr>
              <a:t>Frequency </a:t>
            </a:r>
            <a:r>
              <a:rPr lang="en-US" sz="1800" dirty="0">
                <a:solidFill>
                  <a:srgbClr val="FFFFFF"/>
                </a:solidFill>
                <a:latin typeface="+mn-lt"/>
              </a:rPr>
              <a:t>estimation </a:t>
            </a:r>
          </a:p>
          <a:p>
            <a:pPr marL="342900" indent="-342900">
              <a:buFont typeface="+mj-lt"/>
              <a:buAutoNum type="arabicPeriod"/>
            </a:pPr>
            <a:r>
              <a:rPr lang="en-US" sz="1800" dirty="0" smtClean="0">
                <a:solidFill>
                  <a:srgbClr val="FFFFFF"/>
                </a:solidFill>
                <a:latin typeface="+mn-lt"/>
              </a:rPr>
              <a:t>Restatement </a:t>
            </a:r>
            <a:r>
              <a:rPr lang="en-US" sz="1800" dirty="0">
                <a:solidFill>
                  <a:srgbClr val="FFFFFF"/>
                </a:solidFill>
                <a:latin typeface="+mn-lt"/>
              </a:rPr>
              <a:t>and application of the Flood Studies Report rainfall-runoff method </a:t>
            </a:r>
          </a:p>
          <a:p>
            <a:pPr marL="342900" indent="-342900">
              <a:buFont typeface="+mj-lt"/>
              <a:buAutoNum type="arabicPeriod"/>
            </a:pPr>
            <a:r>
              <a:rPr lang="en-US" sz="1800" dirty="0" smtClean="0">
                <a:solidFill>
                  <a:srgbClr val="FFFFFF"/>
                </a:solidFill>
                <a:latin typeface="+mn-lt"/>
              </a:rPr>
              <a:t>Catchment </a:t>
            </a:r>
            <a:r>
              <a:rPr lang="en-US" sz="1800" dirty="0">
                <a:solidFill>
                  <a:srgbClr val="FFFFFF"/>
                </a:solidFill>
                <a:latin typeface="+mn-lt"/>
              </a:rPr>
              <a:t>Descriptors </a:t>
            </a:r>
          </a:p>
        </p:txBody>
      </p:sp>
      <p:pic>
        <p:nvPicPr>
          <p:cNvPr id="7" name="Picture 2"/>
          <p:cNvPicPr>
            <a:picLocks noChangeAspect="1" noChangeArrowheads="1"/>
          </p:cNvPicPr>
          <p:nvPr/>
        </p:nvPicPr>
        <p:blipFill>
          <a:blip r:embed="rId2"/>
          <a:srcRect/>
          <a:stretch>
            <a:fillRect/>
          </a:stretch>
        </p:blipFill>
        <p:spPr bwMode="auto">
          <a:xfrm>
            <a:off x="4788024" y="1671102"/>
            <a:ext cx="4104456" cy="491521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292312025"/>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err="1" smtClean="0">
                <a:solidFill>
                  <a:schemeClr val="accent1"/>
                </a:solidFill>
                <a:cs typeface="Arial" charset="0"/>
              </a:rPr>
              <a:t>DRIFt</a:t>
            </a:r>
            <a:r>
              <a:rPr lang="en-GB" b="1" dirty="0" smtClean="0">
                <a:solidFill>
                  <a:srgbClr val="FFFFFF"/>
                </a:solidFill>
                <a:cs typeface="Arial" charset="0"/>
              </a:rPr>
              <a:t> </a:t>
            </a:r>
            <a:r>
              <a:rPr lang="en-GB" dirty="0" smtClean="0">
                <a:solidFill>
                  <a:srgbClr val="FFFFFF"/>
                </a:solidFill>
                <a:cs typeface="Arial" charset="0"/>
              </a:rPr>
              <a:t>Model </a:t>
            </a:r>
            <a:r>
              <a:rPr lang="en-GB" dirty="0">
                <a:solidFill>
                  <a:srgbClr val="FFFFFF"/>
                </a:solidFill>
                <a:cs typeface="Arial" charset="0"/>
              </a:rPr>
              <a:t>(Additional module required)</a:t>
            </a:r>
          </a:p>
          <a:p>
            <a:pPr marL="0" indent="0">
              <a:buNone/>
            </a:pPr>
            <a:endParaRPr lang="en-GB" dirty="0" smtClean="0">
              <a:solidFill>
                <a:srgbClr val="FFFFFF"/>
              </a:solidFill>
              <a:cs typeface="Arial" charset="0"/>
            </a:endParaRPr>
          </a:p>
          <a:p>
            <a:pPr marL="0" indent="0">
              <a:buNone/>
            </a:pPr>
            <a:endParaRPr lang="en-GB" dirty="0" smtClean="0">
              <a:solidFill>
                <a:srgbClr val="FFFFFF"/>
              </a:solidFill>
              <a:cs typeface="Arial" charset="0"/>
            </a:endParaRPr>
          </a:p>
        </p:txBody>
      </p:sp>
      <p:sp>
        <p:nvSpPr>
          <p:cNvPr id="4" name="Text Box 4"/>
          <p:cNvSpPr txBox="1">
            <a:spLocks noChangeArrowheads="1"/>
          </p:cNvSpPr>
          <p:nvPr/>
        </p:nvSpPr>
        <p:spPr bwMode="auto">
          <a:xfrm>
            <a:off x="1108199" y="3111624"/>
            <a:ext cx="2362200" cy="784830"/>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1800">
              <a:solidFill>
                <a:srgbClr val="FFFFFF"/>
              </a:solidFill>
              <a:latin typeface="Arial"/>
            </a:endParaRPr>
          </a:p>
          <a:p>
            <a:pPr defTabSz="762000" eaLnBrk="0" hangingPunct="0">
              <a:spcBef>
                <a:spcPct val="50000"/>
              </a:spcBef>
            </a:pPr>
            <a:endParaRPr lang="en-GB" sz="1800">
              <a:solidFill>
                <a:srgbClr val="FFFFFF"/>
              </a:solidFill>
              <a:latin typeface="Arial"/>
            </a:endParaRPr>
          </a:p>
        </p:txBody>
      </p:sp>
      <p:sp>
        <p:nvSpPr>
          <p:cNvPr id="6" name="Rectangle 3"/>
          <p:cNvSpPr>
            <a:spLocks noChangeArrowheads="1"/>
          </p:cNvSpPr>
          <p:nvPr/>
        </p:nvSpPr>
        <p:spPr bwMode="auto">
          <a:xfrm>
            <a:off x="179512" y="5085184"/>
            <a:ext cx="3281668" cy="923330"/>
          </a:xfrm>
          <a:prstGeom prst="rect">
            <a:avLst/>
          </a:prstGeom>
          <a:noFill/>
          <a:ln w="9525">
            <a:noFill/>
            <a:miter lim="800000"/>
            <a:headEnd/>
            <a:tailEnd/>
          </a:ln>
        </p:spPr>
        <p:txBody>
          <a:bodyPr wrap="none" anchor="ctr">
            <a:spAutoFit/>
          </a:bodyPr>
          <a:lstStyle/>
          <a:p>
            <a:pPr marL="285750" indent="-285750" eaLnBrk="0" hangingPunct="0">
              <a:buFont typeface="Arial" pitchFamily="34" charset="0"/>
              <a:buChar char="•"/>
            </a:pPr>
            <a:r>
              <a:rPr lang="da-DK" sz="1800" dirty="0" err="1" smtClean="0">
                <a:solidFill>
                  <a:srgbClr val="FFFFFF"/>
                </a:solidFill>
                <a:latin typeface="Arial" charset="0"/>
              </a:rPr>
              <a:t>Surface</a:t>
            </a:r>
            <a:r>
              <a:rPr lang="da-DK" sz="1800" dirty="0" smtClean="0">
                <a:solidFill>
                  <a:srgbClr val="FFFFFF"/>
                </a:solidFill>
                <a:latin typeface="Arial" charset="0"/>
              </a:rPr>
              <a:t> </a:t>
            </a:r>
            <a:r>
              <a:rPr lang="da-DK" sz="1800" dirty="0">
                <a:solidFill>
                  <a:srgbClr val="FFFFFF"/>
                </a:solidFill>
                <a:latin typeface="Arial" charset="0"/>
              </a:rPr>
              <a:t>Flow parameters</a:t>
            </a:r>
          </a:p>
          <a:p>
            <a:pPr marL="285750" indent="-285750" eaLnBrk="0" hangingPunct="0">
              <a:buFont typeface="Arial" pitchFamily="34" charset="0"/>
              <a:buChar char="•"/>
            </a:pPr>
            <a:r>
              <a:rPr lang="da-DK" sz="1800" dirty="0" smtClean="0">
                <a:solidFill>
                  <a:srgbClr val="FFFFFF"/>
                </a:solidFill>
                <a:latin typeface="Arial" charset="0"/>
              </a:rPr>
              <a:t>Initial </a:t>
            </a:r>
            <a:r>
              <a:rPr lang="da-DK" sz="1800" dirty="0">
                <a:solidFill>
                  <a:srgbClr val="FFFFFF"/>
                </a:solidFill>
                <a:latin typeface="Arial" charset="0"/>
              </a:rPr>
              <a:t>Conditions</a:t>
            </a:r>
          </a:p>
          <a:p>
            <a:pPr marL="285750" indent="-285750" eaLnBrk="0" hangingPunct="0">
              <a:buFont typeface="Arial" pitchFamily="34" charset="0"/>
              <a:buChar char="•"/>
            </a:pPr>
            <a:r>
              <a:rPr lang="da-DK" sz="1800" dirty="0" err="1" smtClean="0">
                <a:solidFill>
                  <a:srgbClr val="FFFFFF"/>
                </a:solidFill>
                <a:latin typeface="Arial" charset="0"/>
              </a:rPr>
              <a:t>Rainfall</a:t>
            </a:r>
            <a:r>
              <a:rPr lang="da-DK" sz="1800" dirty="0" smtClean="0">
                <a:solidFill>
                  <a:srgbClr val="FFFFFF"/>
                </a:solidFill>
                <a:latin typeface="Arial" charset="0"/>
              </a:rPr>
              <a:t> </a:t>
            </a:r>
            <a:r>
              <a:rPr lang="da-DK" sz="1800" dirty="0">
                <a:solidFill>
                  <a:srgbClr val="FFFFFF"/>
                </a:solidFill>
                <a:latin typeface="Arial" charset="0"/>
              </a:rPr>
              <a:t>/ Precipitation </a:t>
            </a:r>
            <a:r>
              <a:rPr lang="da-DK" sz="1800" dirty="0" smtClean="0">
                <a:solidFill>
                  <a:srgbClr val="FFFFFF"/>
                </a:solidFill>
                <a:latin typeface="Arial" charset="0"/>
              </a:rPr>
              <a:t>data</a:t>
            </a:r>
            <a:endParaRPr lang="da-DK" sz="1800" dirty="0">
              <a:solidFill>
                <a:srgbClr val="FFFFFF"/>
              </a:solidFill>
              <a:latin typeface="Arial" charset="0"/>
            </a:endParaRPr>
          </a:p>
        </p:txBody>
      </p:sp>
      <p:sp>
        <p:nvSpPr>
          <p:cNvPr id="7" name="Rectangle 7"/>
          <p:cNvSpPr>
            <a:spLocks noChangeArrowheads="1"/>
          </p:cNvSpPr>
          <p:nvPr/>
        </p:nvSpPr>
        <p:spPr bwMode="auto">
          <a:xfrm>
            <a:off x="179512" y="1628800"/>
            <a:ext cx="4143375" cy="3416320"/>
          </a:xfrm>
          <a:prstGeom prst="rect">
            <a:avLst/>
          </a:prstGeom>
          <a:noFill/>
          <a:ln w="9525">
            <a:noFill/>
            <a:miter lim="800000"/>
            <a:headEnd/>
            <a:tailEnd/>
          </a:ln>
        </p:spPr>
        <p:txBody>
          <a:bodyPr>
            <a:spAutoFit/>
          </a:bodyPr>
          <a:lstStyle/>
          <a:p>
            <a:r>
              <a:rPr lang="da-DK" sz="1800" dirty="0">
                <a:solidFill>
                  <a:srgbClr val="FFFFFF"/>
                </a:solidFill>
                <a:latin typeface="Arial" charset="0"/>
              </a:rPr>
              <a:t>The DRiFt module (DRiFt = </a:t>
            </a:r>
            <a:r>
              <a:rPr lang="da-DK" sz="1800" u="sng" dirty="0">
                <a:solidFill>
                  <a:srgbClr val="FFFFFF"/>
                </a:solidFill>
                <a:latin typeface="Arial" charset="0"/>
              </a:rPr>
              <a:t>D</a:t>
            </a:r>
            <a:r>
              <a:rPr lang="da-DK" sz="1800" dirty="0">
                <a:solidFill>
                  <a:srgbClr val="FFFFFF"/>
                </a:solidFill>
                <a:latin typeface="Arial" charset="0"/>
              </a:rPr>
              <a:t>ischarge </a:t>
            </a:r>
            <a:r>
              <a:rPr lang="da-DK" sz="1800" u="sng" dirty="0">
                <a:solidFill>
                  <a:srgbClr val="FFFFFF"/>
                </a:solidFill>
                <a:latin typeface="Arial" charset="0"/>
              </a:rPr>
              <a:t>Ri</a:t>
            </a:r>
            <a:r>
              <a:rPr lang="da-DK" sz="1800" dirty="0">
                <a:solidFill>
                  <a:srgbClr val="FFFFFF"/>
                </a:solidFill>
                <a:latin typeface="Arial" charset="0"/>
              </a:rPr>
              <a:t>ver </a:t>
            </a:r>
            <a:r>
              <a:rPr lang="da-DK" sz="1800" u="sng" dirty="0">
                <a:solidFill>
                  <a:srgbClr val="FFFFFF"/>
                </a:solidFill>
                <a:latin typeface="Arial" charset="0"/>
              </a:rPr>
              <a:t>F</a:t>
            </a:r>
            <a:r>
              <a:rPr lang="da-DK" sz="1800" dirty="0">
                <a:solidFill>
                  <a:srgbClr val="FFFFFF"/>
                </a:solidFill>
                <a:latin typeface="Arial" charset="0"/>
              </a:rPr>
              <a:t>orecas</a:t>
            </a:r>
            <a:r>
              <a:rPr lang="da-DK" sz="1800" u="sng" dirty="0">
                <a:solidFill>
                  <a:srgbClr val="FFFFFF"/>
                </a:solidFill>
                <a:latin typeface="Arial" charset="0"/>
              </a:rPr>
              <a:t>t</a:t>
            </a:r>
            <a:r>
              <a:rPr lang="da-DK" sz="1800" dirty="0">
                <a:solidFill>
                  <a:srgbClr val="FFFFFF"/>
                </a:solidFill>
                <a:latin typeface="Arial" charset="0"/>
              </a:rPr>
              <a:t>) is a semi-distributed rainfall-runoff model based on a morphological approach. </a:t>
            </a:r>
          </a:p>
          <a:p>
            <a:endParaRPr lang="da-DK" sz="1800" dirty="0" smtClean="0">
              <a:solidFill>
                <a:srgbClr val="FFFFFF"/>
              </a:solidFill>
              <a:latin typeface="Arial" charset="0"/>
            </a:endParaRPr>
          </a:p>
          <a:p>
            <a:r>
              <a:rPr lang="da-DK" sz="1800" dirty="0" smtClean="0">
                <a:solidFill>
                  <a:srgbClr val="FFFFFF"/>
                </a:solidFill>
                <a:latin typeface="Arial" charset="0"/>
              </a:rPr>
              <a:t>The </a:t>
            </a:r>
            <a:r>
              <a:rPr lang="da-DK" sz="1800" dirty="0">
                <a:solidFill>
                  <a:srgbClr val="FFFFFF"/>
                </a:solidFill>
                <a:latin typeface="Arial" charset="0"/>
              </a:rPr>
              <a:t>model is able to consider the topography of each site analyzed and the spatial variability of soil characteristics and rainfall patterns. </a:t>
            </a:r>
          </a:p>
          <a:p>
            <a:endParaRPr lang="da-DK" sz="1800" dirty="0" smtClean="0">
              <a:solidFill>
                <a:srgbClr val="FFFFFF"/>
              </a:solidFill>
              <a:latin typeface="Arial" charset="0"/>
            </a:endParaRPr>
          </a:p>
          <a:p>
            <a:r>
              <a:rPr lang="da-DK" sz="1800" dirty="0" smtClean="0">
                <a:solidFill>
                  <a:srgbClr val="FFFFFF"/>
                </a:solidFill>
                <a:latin typeface="Arial" charset="0"/>
              </a:rPr>
              <a:t>Input </a:t>
            </a:r>
            <a:r>
              <a:rPr lang="da-DK" sz="1800" dirty="0">
                <a:solidFill>
                  <a:srgbClr val="FFFFFF"/>
                </a:solidFill>
                <a:latin typeface="Arial" charset="0"/>
              </a:rPr>
              <a:t>data for the DRiFt model is divided into three groups: </a:t>
            </a:r>
          </a:p>
        </p:txBody>
      </p:sp>
      <p:pic>
        <p:nvPicPr>
          <p:cNvPr id="8" name="Picture 2"/>
          <p:cNvPicPr>
            <a:picLocks noChangeAspect="1" noChangeArrowheads="1"/>
          </p:cNvPicPr>
          <p:nvPr/>
        </p:nvPicPr>
        <p:blipFill>
          <a:blip r:embed="rId2"/>
          <a:srcRect/>
          <a:stretch>
            <a:fillRect/>
          </a:stretch>
        </p:blipFill>
        <p:spPr bwMode="auto">
          <a:xfrm>
            <a:off x="4821983" y="1628800"/>
            <a:ext cx="4142505" cy="496379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292312025"/>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cs typeface="Arial" charset="0"/>
              </a:rPr>
              <a:t>Time Series Input Page</a:t>
            </a:r>
          </a:p>
          <a:p>
            <a:r>
              <a:rPr lang="en-US" dirty="0">
                <a:solidFill>
                  <a:srgbClr val="FFFFFF"/>
                </a:solidFill>
              </a:rPr>
              <a:t>The Time series page serves two purposes: Input of time series and calculation of weighted time series </a:t>
            </a:r>
          </a:p>
          <a:p>
            <a:pPr marL="0" indent="0">
              <a:buNone/>
            </a:pPr>
            <a:endParaRPr lang="en-GB" dirty="0" smtClean="0">
              <a:cs typeface="Arial" charset="0"/>
            </a:endParaRPr>
          </a:p>
          <a:p>
            <a:pPr marL="0" indent="0">
              <a:buNone/>
            </a:pPr>
            <a:endParaRPr lang="en-GB" dirty="0" smtClean="0">
              <a:solidFill>
                <a:srgbClr val="FFFFFF"/>
              </a:solidFill>
              <a:cs typeface="Arial" charset="0"/>
            </a:endParaRPr>
          </a:p>
        </p:txBody>
      </p:sp>
      <p:sp>
        <p:nvSpPr>
          <p:cNvPr id="4" name="Text Box 4"/>
          <p:cNvSpPr txBox="1">
            <a:spLocks noChangeArrowheads="1"/>
          </p:cNvSpPr>
          <p:nvPr/>
        </p:nvSpPr>
        <p:spPr bwMode="auto">
          <a:xfrm>
            <a:off x="1180728" y="2895600"/>
            <a:ext cx="2362200" cy="1015663"/>
          </a:xfrm>
          <a:prstGeom prst="rect">
            <a:avLst/>
          </a:prstGeom>
          <a:solidFill>
            <a:schemeClr val="bg2"/>
          </a:solidFill>
          <a:ln w="12700">
            <a:noFill/>
            <a:miter lim="800000"/>
            <a:headEnd type="none" w="sm" len="sm"/>
            <a:tailEnd type="none" w="sm" len="sm"/>
          </a:ln>
        </p:spPr>
        <p:txBody>
          <a:bodyPr>
            <a:spAutoFit/>
          </a:bodyPr>
          <a:lstStyle/>
          <a:p>
            <a:pPr defTabSz="762000" eaLnBrk="0" hangingPunct="0">
              <a:spcBef>
                <a:spcPct val="50000"/>
              </a:spcBef>
            </a:pPr>
            <a:endParaRPr lang="en-GB" sz="2400">
              <a:solidFill>
                <a:schemeClr val="accent6"/>
              </a:solidFill>
              <a:latin typeface="Arial"/>
            </a:endParaRPr>
          </a:p>
          <a:p>
            <a:pPr defTabSz="762000" eaLnBrk="0" hangingPunct="0">
              <a:spcBef>
                <a:spcPct val="50000"/>
              </a:spcBef>
            </a:pPr>
            <a:endParaRPr lang="en-GB" sz="2400">
              <a:solidFill>
                <a:schemeClr val="accent6"/>
              </a:solidFill>
              <a:latin typeface="Arial"/>
            </a:endParaRPr>
          </a:p>
        </p:txBody>
      </p:sp>
      <p:sp>
        <p:nvSpPr>
          <p:cNvPr id="5" name="AutoShape 5"/>
          <p:cNvSpPr>
            <a:spLocks noChangeArrowheads="1"/>
          </p:cNvSpPr>
          <p:nvPr/>
        </p:nvSpPr>
        <p:spPr bwMode="auto">
          <a:xfrm>
            <a:off x="571128" y="2590800"/>
            <a:ext cx="3352800" cy="34290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pPr>
            <a:r>
              <a:rPr lang="en-US">
                <a:solidFill>
                  <a:schemeClr val="accent6"/>
                </a:solidFill>
                <a:latin typeface="Arial" charset="0"/>
              </a:rPr>
              <a:t>Setup of input </a:t>
            </a:r>
          </a:p>
          <a:p>
            <a:pPr defTabSz="762000" eaLnBrk="0" hangingPunct="0">
              <a:lnSpc>
                <a:spcPct val="30000"/>
              </a:lnSpc>
              <a:spcBef>
                <a:spcPct val="50000"/>
              </a:spcBef>
            </a:pPr>
            <a:r>
              <a:rPr lang="en-US">
                <a:solidFill>
                  <a:schemeClr val="accent6"/>
                </a:solidFill>
                <a:latin typeface="Arial" charset="0"/>
              </a:rPr>
              <a:t>timeseries (boundaries)</a:t>
            </a:r>
          </a:p>
          <a:p>
            <a:pPr defTabSz="762000" eaLnBrk="0" hangingPunct="0">
              <a:lnSpc>
                <a:spcPct val="30000"/>
              </a:lnSpc>
              <a:spcBef>
                <a:spcPct val="50000"/>
              </a:spcBef>
            </a:pPr>
            <a:endParaRPr lang="en-US">
              <a:solidFill>
                <a:schemeClr val="accent6"/>
              </a:solidFill>
              <a:latin typeface="Arial" charset="0"/>
            </a:endParaRPr>
          </a:p>
          <a:p>
            <a:pPr defTabSz="762000" eaLnBrk="0" hangingPunct="0">
              <a:lnSpc>
                <a:spcPct val="30000"/>
              </a:lnSpc>
              <a:spcBef>
                <a:spcPct val="50000"/>
              </a:spcBef>
            </a:pPr>
            <a:r>
              <a:rPr lang="en-US">
                <a:solidFill>
                  <a:schemeClr val="accent6"/>
                </a:solidFill>
                <a:latin typeface="Arial" charset="0"/>
              </a:rPr>
              <a:t>Observed discharge incl.</a:t>
            </a:r>
          </a:p>
          <a:p>
            <a:pPr defTabSz="762000" eaLnBrk="0" hangingPunct="0">
              <a:lnSpc>
                <a:spcPct val="30000"/>
              </a:lnSpc>
              <a:spcBef>
                <a:spcPct val="50000"/>
              </a:spcBef>
            </a:pPr>
            <a:r>
              <a:rPr lang="en-US">
                <a:solidFill>
                  <a:schemeClr val="accent6"/>
                </a:solidFill>
                <a:latin typeface="Arial" charset="0"/>
              </a:rPr>
              <a:t>in the timeseries list when </a:t>
            </a:r>
          </a:p>
          <a:p>
            <a:pPr defTabSz="762000" eaLnBrk="0" hangingPunct="0">
              <a:lnSpc>
                <a:spcPct val="30000"/>
              </a:lnSpc>
              <a:spcBef>
                <a:spcPct val="50000"/>
              </a:spcBef>
            </a:pPr>
            <a:r>
              <a:rPr lang="en-US">
                <a:solidFill>
                  <a:schemeClr val="accent6"/>
                </a:solidFill>
                <a:latin typeface="Arial" charset="0"/>
              </a:rPr>
              <a:t>calibrating the model</a:t>
            </a:r>
          </a:p>
          <a:p>
            <a:pPr defTabSz="762000" eaLnBrk="0" hangingPunct="0">
              <a:lnSpc>
                <a:spcPct val="30000"/>
              </a:lnSpc>
              <a:spcBef>
                <a:spcPct val="50000"/>
              </a:spcBef>
            </a:pPr>
            <a:endParaRPr lang="en-US">
              <a:solidFill>
                <a:schemeClr val="accent6"/>
              </a:solidFill>
              <a:latin typeface="Arial" charset="0"/>
            </a:endParaRPr>
          </a:p>
          <a:p>
            <a:pPr defTabSz="762000" eaLnBrk="0" hangingPunct="0">
              <a:lnSpc>
                <a:spcPct val="30000"/>
              </a:lnSpc>
              <a:spcBef>
                <a:spcPct val="50000"/>
              </a:spcBef>
            </a:pPr>
            <a:r>
              <a:rPr lang="en-US">
                <a:solidFill>
                  <a:schemeClr val="accent6"/>
                </a:solidFill>
                <a:latin typeface="Arial" charset="0"/>
              </a:rPr>
              <a:t>Mean Area Weighting</a:t>
            </a:r>
          </a:p>
          <a:p>
            <a:pPr defTabSz="762000" eaLnBrk="0" hangingPunct="0">
              <a:lnSpc>
                <a:spcPct val="40000"/>
              </a:lnSpc>
              <a:spcBef>
                <a:spcPct val="50000"/>
              </a:spcBef>
              <a:buFontTx/>
              <a:buChar char="•"/>
            </a:pPr>
            <a:r>
              <a:rPr lang="en-US">
                <a:solidFill>
                  <a:schemeClr val="accent6"/>
                </a:solidFill>
                <a:latin typeface="Arial" charset="0"/>
              </a:rPr>
              <a:t>  Weighted average</a:t>
            </a:r>
          </a:p>
          <a:p>
            <a:pPr defTabSz="762000" eaLnBrk="0" hangingPunct="0">
              <a:lnSpc>
                <a:spcPct val="40000"/>
              </a:lnSpc>
              <a:spcBef>
                <a:spcPct val="50000"/>
              </a:spcBef>
              <a:buFontTx/>
              <a:buChar char="•"/>
            </a:pPr>
            <a:r>
              <a:rPr lang="en-US">
                <a:solidFill>
                  <a:schemeClr val="accent6"/>
                </a:solidFill>
                <a:latin typeface="Arial" charset="0"/>
              </a:rPr>
              <a:t>  Distribution in time</a:t>
            </a:r>
          </a:p>
          <a:p>
            <a:pPr defTabSz="762000" eaLnBrk="0" hangingPunct="0">
              <a:lnSpc>
                <a:spcPct val="40000"/>
              </a:lnSpc>
              <a:spcBef>
                <a:spcPct val="50000"/>
              </a:spcBef>
              <a:buFontTx/>
              <a:buChar char="•"/>
            </a:pPr>
            <a:r>
              <a:rPr lang="en-US">
                <a:solidFill>
                  <a:schemeClr val="accent6"/>
                </a:solidFill>
                <a:latin typeface="Arial" charset="0"/>
              </a:rPr>
              <a:t>  Automatic calculation  </a:t>
            </a:r>
            <a:endParaRPr lang="en-GB">
              <a:solidFill>
                <a:schemeClr val="accent6"/>
              </a:solidFill>
              <a:latin typeface="Arial" charset="0"/>
            </a:endParaRPr>
          </a:p>
        </p:txBody>
      </p:sp>
      <p:pic>
        <p:nvPicPr>
          <p:cNvPr id="8" name="Picture 7"/>
          <p:cNvPicPr>
            <a:picLocks noChangeAspect="1" noChangeArrowheads="1"/>
          </p:cNvPicPr>
          <p:nvPr/>
        </p:nvPicPr>
        <p:blipFill>
          <a:blip r:embed="rId2"/>
          <a:srcRect/>
          <a:stretch>
            <a:fillRect/>
          </a:stretch>
        </p:blipFill>
        <p:spPr bwMode="auto">
          <a:xfrm>
            <a:off x="5148064" y="2085677"/>
            <a:ext cx="3786187" cy="45116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4154058102"/>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smtClean="0">
                <a:solidFill>
                  <a:srgbClr val="FFFFFF"/>
                </a:solidFill>
                <a:cs typeface="Arial" charset="0"/>
              </a:rPr>
              <a:t>Time </a:t>
            </a:r>
            <a:r>
              <a:rPr lang="en-GB" b="1" dirty="0">
                <a:solidFill>
                  <a:srgbClr val="FFFFFF"/>
                </a:solidFill>
                <a:cs typeface="Arial" charset="0"/>
              </a:rPr>
              <a:t>Series Input Page </a:t>
            </a:r>
            <a:r>
              <a:rPr lang="en-GB" dirty="0">
                <a:solidFill>
                  <a:srgbClr val="FFFFFF"/>
                </a:solidFill>
                <a:cs typeface="Arial" charset="0"/>
              </a:rPr>
              <a:t>– Weighting function</a:t>
            </a:r>
          </a:p>
          <a:p>
            <a:pPr marL="0" indent="0">
              <a:buNone/>
            </a:pPr>
            <a:endParaRPr lang="en-GB" dirty="0" smtClean="0">
              <a:solidFill>
                <a:srgbClr val="FFFFFF"/>
              </a:solidFill>
              <a:cs typeface="Arial" charset="0"/>
            </a:endParaRPr>
          </a:p>
        </p:txBody>
      </p:sp>
      <p:sp>
        <p:nvSpPr>
          <p:cNvPr id="6" name="Text Box 4"/>
          <p:cNvSpPr txBox="1">
            <a:spLocks noChangeArrowheads="1"/>
          </p:cNvSpPr>
          <p:nvPr/>
        </p:nvSpPr>
        <p:spPr bwMode="auto">
          <a:xfrm>
            <a:off x="1322512" y="3054019"/>
            <a:ext cx="2362200" cy="784830"/>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1800">
              <a:solidFill>
                <a:srgbClr val="FFFFFF"/>
              </a:solidFill>
              <a:latin typeface="+mn-lt"/>
            </a:endParaRPr>
          </a:p>
          <a:p>
            <a:pPr defTabSz="762000" eaLnBrk="0" hangingPunct="0">
              <a:spcBef>
                <a:spcPct val="50000"/>
              </a:spcBef>
            </a:pPr>
            <a:endParaRPr lang="en-GB" sz="1800">
              <a:solidFill>
                <a:srgbClr val="FFFFFF"/>
              </a:solidFill>
              <a:latin typeface="+mn-lt"/>
            </a:endParaRPr>
          </a:p>
        </p:txBody>
      </p:sp>
      <p:sp>
        <p:nvSpPr>
          <p:cNvPr id="7" name="Rectangle 7"/>
          <p:cNvSpPr>
            <a:spLocks noChangeArrowheads="1"/>
          </p:cNvSpPr>
          <p:nvPr/>
        </p:nvSpPr>
        <p:spPr bwMode="auto">
          <a:xfrm>
            <a:off x="251520" y="1772816"/>
            <a:ext cx="4320480" cy="4093428"/>
          </a:xfrm>
          <a:prstGeom prst="rect">
            <a:avLst/>
          </a:prstGeom>
          <a:noFill/>
          <a:ln w="9525">
            <a:noFill/>
            <a:miter lim="800000"/>
            <a:headEnd/>
            <a:tailEnd/>
          </a:ln>
        </p:spPr>
        <p:txBody>
          <a:bodyPr wrap="square">
            <a:spAutoFit/>
          </a:bodyPr>
          <a:lstStyle/>
          <a:p>
            <a:r>
              <a:rPr lang="en-US" dirty="0" smtClean="0">
                <a:solidFill>
                  <a:srgbClr val="FFFFFF"/>
                </a:solidFill>
                <a:latin typeface="+mn-lt"/>
              </a:rPr>
              <a:t>Weighting is activated by ticking the box in the upper table</a:t>
            </a:r>
          </a:p>
          <a:p>
            <a:endParaRPr lang="en-US" dirty="0">
              <a:solidFill>
                <a:srgbClr val="FFFFFF"/>
              </a:solidFill>
              <a:latin typeface="+mn-lt"/>
            </a:endParaRPr>
          </a:p>
          <a:p>
            <a:r>
              <a:rPr lang="en-US" dirty="0" smtClean="0">
                <a:solidFill>
                  <a:srgbClr val="FFFFFF"/>
                </a:solidFill>
                <a:latin typeface="+mn-lt"/>
              </a:rPr>
              <a:t>Add the necessary time series in the “Mean Area Weighting” table, with associated weighting factors</a:t>
            </a:r>
          </a:p>
          <a:p>
            <a:endParaRPr lang="en-US" dirty="0">
              <a:solidFill>
                <a:srgbClr val="FFFFFF"/>
              </a:solidFill>
              <a:latin typeface="+mn-lt"/>
            </a:endParaRPr>
          </a:p>
          <a:p>
            <a:r>
              <a:rPr lang="en-US" dirty="0" smtClean="0">
                <a:solidFill>
                  <a:srgbClr val="FFFFFF"/>
                </a:solidFill>
                <a:latin typeface="+mn-lt"/>
              </a:rPr>
              <a:t>Gaps may be handled with weighting factor “-1” (not mandatory)</a:t>
            </a:r>
          </a:p>
          <a:p>
            <a:endParaRPr lang="en-US" dirty="0">
              <a:solidFill>
                <a:srgbClr val="FFFFFF"/>
              </a:solidFill>
              <a:latin typeface="+mn-lt"/>
            </a:endParaRPr>
          </a:p>
          <a:p>
            <a:r>
              <a:rPr lang="en-US" dirty="0" smtClean="0">
                <a:solidFill>
                  <a:srgbClr val="FFFFFF"/>
                </a:solidFill>
                <a:latin typeface="+mn-lt"/>
              </a:rPr>
              <a:t>The lower table provides an overview of factors for the various catchments</a:t>
            </a:r>
            <a:endParaRPr lang="en-US" dirty="0">
              <a:solidFill>
                <a:srgbClr val="FFFFFF"/>
              </a:solidFill>
              <a:latin typeface="+mn-lt"/>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85561"/>
            <a:ext cx="4159178" cy="491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4154058102"/>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rgbClr val="FFFFFF"/>
                </a:solidFill>
                <a:cs typeface="Arial" charset="0"/>
              </a:rPr>
              <a:t>Time Series Input Page </a:t>
            </a:r>
            <a:r>
              <a:rPr lang="en-GB" dirty="0">
                <a:solidFill>
                  <a:srgbClr val="FFFFFF"/>
                </a:solidFill>
                <a:cs typeface="Arial" charset="0"/>
              </a:rPr>
              <a:t>– Weighting function</a:t>
            </a:r>
          </a:p>
          <a:p>
            <a:pPr marL="0" indent="0">
              <a:buNone/>
            </a:pPr>
            <a:endParaRPr lang="en-GB" dirty="0" smtClean="0">
              <a:solidFill>
                <a:srgbClr val="FFFFFF"/>
              </a:solidFill>
              <a:cs typeface="Arial" charset="0"/>
            </a:endParaRPr>
          </a:p>
        </p:txBody>
      </p:sp>
      <p:sp>
        <p:nvSpPr>
          <p:cNvPr id="4" name="Text Box 4"/>
          <p:cNvSpPr txBox="1">
            <a:spLocks noChangeArrowheads="1"/>
          </p:cNvSpPr>
          <p:nvPr/>
        </p:nvSpPr>
        <p:spPr bwMode="auto">
          <a:xfrm>
            <a:off x="1322512" y="2895600"/>
            <a:ext cx="2362200" cy="784830"/>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1800">
              <a:solidFill>
                <a:srgbClr val="FFFFFF"/>
              </a:solidFill>
              <a:latin typeface="+mn-lt"/>
            </a:endParaRPr>
          </a:p>
          <a:p>
            <a:pPr defTabSz="762000" eaLnBrk="0" hangingPunct="0">
              <a:spcBef>
                <a:spcPct val="50000"/>
              </a:spcBef>
            </a:pPr>
            <a:endParaRPr lang="en-GB" sz="1800">
              <a:solidFill>
                <a:srgbClr val="FFFFFF"/>
              </a:solidFill>
              <a:latin typeface="+mn-lt"/>
            </a:endParaRPr>
          </a:p>
        </p:txBody>
      </p:sp>
      <p:sp>
        <p:nvSpPr>
          <p:cNvPr id="5" name="Rectangle 7"/>
          <p:cNvSpPr>
            <a:spLocks noChangeArrowheads="1"/>
          </p:cNvSpPr>
          <p:nvPr/>
        </p:nvSpPr>
        <p:spPr bwMode="auto">
          <a:xfrm>
            <a:off x="251520" y="1772816"/>
            <a:ext cx="4320480" cy="2554545"/>
          </a:xfrm>
          <a:prstGeom prst="rect">
            <a:avLst/>
          </a:prstGeom>
          <a:noFill/>
          <a:ln w="9525">
            <a:noFill/>
            <a:miter lim="800000"/>
            <a:headEnd/>
            <a:tailEnd/>
          </a:ln>
        </p:spPr>
        <p:txBody>
          <a:bodyPr wrap="square">
            <a:spAutoFit/>
          </a:bodyPr>
          <a:lstStyle/>
          <a:p>
            <a:r>
              <a:rPr lang="en-US" dirty="0" smtClean="0">
                <a:solidFill>
                  <a:srgbClr val="FFFFFF"/>
                </a:solidFill>
                <a:latin typeface="+mn-lt"/>
              </a:rPr>
              <a:t>The “Distribution in time” may be used when input time series provide observed data with different frequencies</a:t>
            </a:r>
          </a:p>
          <a:p>
            <a:endParaRPr lang="en-US" dirty="0">
              <a:solidFill>
                <a:srgbClr val="FFFFFF"/>
              </a:solidFill>
              <a:latin typeface="+mn-lt"/>
            </a:endParaRPr>
          </a:p>
          <a:p>
            <a:r>
              <a:rPr lang="en-US" dirty="0" smtClean="0">
                <a:solidFill>
                  <a:srgbClr val="FFFFFF"/>
                </a:solidFill>
                <a:latin typeface="+mn-lt"/>
              </a:rPr>
              <a:t>Input time series are hence weighted according to their frequency</a:t>
            </a:r>
            <a:endParaRPr lang="en-US" dirty="0">
              <a:solidFill>
                <a:srgbClr val="FFFFFF"/>
              </a:solidFill>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399" y="1695623"/>
            <a:ext cx="4136081" cy="490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77811051"/>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rgbClr val="FFFFFF"/>
                </a:solidFill>
                <a:cs typeface="Arial" charset="0"/>
              </a:rPr>
              <a:t>Time Series Input Page </a:t>
            </a:r>
            <a:r>
              <a:rPr lang="en-GB" dirty="0">
                <a:solidFill>
                  <a:srgbClr val="FFFFFF"/>
                </a:solidFill>
                <a:cs typeface="Arial" charset="0"/>
              </a:rPr>
              <a:t>– Weighting function</a:t>
            </a:r>
          </a:p>
          <a:p>
            <a:pPr marL="0" indent="0">
              <a:buNone/>
            </a:pPr>
            <a:endParaRPr lang="en-GB" dirty="0" smtClean="0">
              <a:solidFill>
                <a:srgbClr val="FFFFFF"/>
              </a:solidFill>
              <a:cs typeface="Arial" charset="0"/>
            </a:endParaRPr>
          </a:p>
        </p:txBody>
      </p:sp>
      <p:sp>
        <p:nvSpPr>
          <p:cNvPr id="8" name="Text Box 4"/>
          <p:cNvSpPr txBox="1">
            <a:spLocks noChangeArrowheads="1"/>
          </p:cNvSpPr>
          <p:nvPr/>
        </p:nvSpPr>
        <p:spPr bwMode="auto">
          <a:xfrm>
            <a:off x="1322512" y="3072017"/>
            <a:ext cx="2362200" cy="861774"/>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a:solidFill>
                <a:srgbClr val="FFFFFF"/>
              </a:solidFill>
              <a:latin typeface="+mn-lt"/>
            </a:endParaRPr>
          </a:p>
          <a:p>
            <a:pPr defTabSz="762000" eaLnBrk="0" hangingPunct="0">
              <a:spcBef>
                <a:spcPct val="50000"/>
              </a:spcBef>
            </a:pPr>
            <a:endParaRPr lang="en-GB">
              <a:solidFill>
                <a:srgbClr val="FFFFFF"/>
              </a:solidFill>
              <a:latin typeface="+mn-lt"/>
            </a:endParaRPr>
          </a:p>
        </p:txBody>
      </p:sp>
      <p:sp>
        <p:nvSpPr>
          <p:cNvPr id="9" name="Rectangle 7"/>
          <p:cNvSpPr>
            <a:spLocks noChangeArrowheads="1"/>
          </p:cNvSpPr>
          <p:nvPr/>
        </p:nvSpPr>
        <p:spPr bwMode="auto">
          <a:xfrm>
            <a:off x="251520" y="1790814"/>
            <a:ext cx="4320480" cy="2862322"/>
          </a:xfrm>
          <a:prstGeom prst="rect">
            <a:avLst/>
          </a:prstGeom>
          <a:noFill/>
          <a:ln w="9525">
            <a:noFill/>
            <a:miter lim="800000"/>
            <a:headEnd/>
            <a:tailEnd/>
          </a:ln>
        </p:spPr>
        <p:txBody>
          <a:bodyPr wrap="square">
            <a:spAutoFit/>
          </a:bodyPr>
          <a:lstStyle/>
          <a:p>
            <a:r>
              <a:rPr lang="en-US" dirty="0" smtClean="0">
                <a:solidFill>
                  <a:srgbClr val="FFFFFF"/>
                </a:solidFill>
                <a:latin typeface="+mn-lt"/>
              </a:rPr>
              <a:t>The weighted output time series may be generated:</a:t>
            </a:r>
          </a:p>
          <a:p>
            <a:endParaRPr lang="en-US" dirty="0">
              <a:solidFill>
                <a:srgbClr val="FFFFFF"/>
              </a:solidFill>
              <a:latin typeface="+mn-lt"/>
            </a:endParaRPr>
          </a:p>
          <a:p>
            <a:pPr marL="342900" indent="-342900">
              <a:buFont typeface="Arial" pitchFamily="34" charset="0"/>
              <a:buChar char="•"/>
            </a:pPr>
            <a:r>
              <a:rPr lang="en-US" dirty="0" smtClean="0">
                <a:solidFill>
                  <a:srgbClr val="FFFFFF"/>
                </a:solidFill>
                <a:latin typeface="+mn-lt"/>
              </a:rPr>
              <a:t>Manually </a:t>
            </a:r>
            <a:r>
              <a:rPr lang="en-US" dirty="0">
                <a:solidFill>
                  <a:srgbClr val="FFFFFF"/>
                </a:solidFill>
                <a:latin typeface="+mn-lt"/>
              </a:rPr>
              <a:t>by using the “Calculate mean </a:t>
            </a:r>
            <a:r>
              <a:rPr lang="en-US" dirty="0" smtClean="0">
                <a:solidFill>
                  <a:srgbClr val="FFFFFF"/>
                </a:solidFill>
                <a:latin typeface="+mn-lt"/>
              </a:rPr>
              <a:t>precipitation</a:t>
            </a:r>
            <a:r>
              <a:rPr lang="en-US" dirty="0">
                <a:solidFill>
                  <a:srgbClr val="FFFFFF"/>
                </a:solidFill>
                <a:latin typeface="+mn-lt"/>
              </a:rPr>
              <a:t>” feature (Basin Work Area </a:t>
            </a:r>
            <a:r>
              <a:rPr lang="en-US" dirty="0" smtClean="0">
                <a:solidFill>
                  <a:srgbClr val="FFFFFF"/>
                </a:solidFill>
                <a:latin typeface="+mn-lt"/>
              </a:rPr>
              <a:t>menu)</a:t>
            </a:r>
          </a:p>
          <a:p>
            <a:endParaRPr lang="en-US" dirty="0">
              <a:solidFill>
                <a:srgbClr val="FFFFFF"/>
              </a:solidFill>
              <a:latin typeface="+mn-lt"/>
            </a:endParaRPr>
          </a:p>
          <a:p>
            <a:pPr marL="342900" indent="-342900">
              <a:buFont typeface="Arial" pitchFamily="34" charset="0"/>
              <a:buChar char="•"/>
            </a:pPr>
            <a:r>
              <a:rPr lang="en-US" dirty="0" smtClean="0">
                <a:solidFill>
                  <a:srgbClr val="FFFFFF"/>
                </a:solidFill>
                <a:latin typeface="+mn-lt"/>
              </a:rPr>
              <a:t>Automatically when simulation starts</a:t>
            </a:r>
            <a:endParaRPr lang="en-US" dirty="0">
              <a:solidFill>
                <a:srgbClr val="FFFFFF"/>
              </a:solidFill>
              <a:latin typeface="+mn-lt"/>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302" y="1685561"/>
            <a:ext cx="4159178" cy="491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457665279"/>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defTabSz="762000" eaLnBrk="0" hangingPunct="0">
              <a:buNone/>
            </a:pPr>
            <a:r>
              <a:rPr lang="en-US" dirty="0">
                <a:solidFill>
                  <a:srgbClr val="FFFFFF"/>
                </a:solidFill>
                <a:latin typeface="Arial" charset="0"/>
              </a:rPr>
              <a:t>Possibility to use a spreadsheet </a:t>
            </a:r>
            <a:r>
              <a:rPr lang="en-US" dirty="0" smtClean="0">
                <a:solidFill>
                  <a:srgbClr val="FFFFFF"/>
                </a:solidFill>
                <a:latin typeface="Arial" charset="0"/>
              </a:rPr>
              <a:t>when </a:t>
            </a:r>
            <a:r>
              <a:rPr lang="en-US" dirty="0">
                <a:solidFill>
                  <a:srgbClr val="FFFFFF"/>
                </a:solidFill>
                <a:latin typeface="Arial" charset="0"/>
              </a:rPr>
              <a:t>editing </a:t>
            </a:r>
            <a:r>
              <a:rPr lang="en-US" dirty="0" smtClean="0">
                <a:solidFill>
                  <a:srgbClr val="FFFFFF"/>
                </a:solidFill>
                <a:latin typeface="Arial" charset="0"/>
              </a:rPr>
              <a:t>parameters </a:t>
            </a:r>
            <a:br>
              <a:rPr lang="en-US" dirty="0" smtClean="0">
                <a:solidFill>
                  <a:srgbClr val="FFFFFF"/>
                </a:solidFill>
                <a:latin typeface="Arial" charset="0"/>
              </a:rPr>
            </a:br>
            <a:r>
              <a:rPr lang="en-US" dirty="0" smtClean="0">
                <a:solidFill>
                  <a:srgbClr val="FFFFFF"/>
                </a:solidFill>
                <a:latin typeface="Arial" charset="0"/>
              </a:rPr>
              <a:t>(copy </a:t>
            </a:r>
            <a:r>
              <a:rPr lang="en-US" dirty="0">
                <a:solidFill>
                  <a:srgbClr val="FFFFFF"/>
                </a:solidFill>
                <a:latin typeface="Arial" charset="0"/>
              </a:rPr>
              <a:t>and paste)</a:t>
            </a:r>
          </a:p>
          <a:p>
            <a:pPr marL="0" indent="0">
              <a:buNone/>
            </a:pPr>
            <a:endParaRPr lang="en-GB" dirty="0" smtClean="0">
              <a:solidFill>
                <a:srgbClr val="FFFFFF"/>
              </a:solidFill>
              <a:cs typeface="Arial" charset="0"/>
            </a:endParaRPr>
          </a:p>
        </p:txBody>
      </p:sp>
      <p:pic>
        <p:nvPicPr>
          <p:cNvPr id="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05000"/>
            <a:ext cx="3979781" cy="469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40968"/>
            <a:ext cx="487062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77811051"/>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US" dirty="0">
                <a:solidFill>
                  <a:srgbClr val="FFFFFF"/>
                </a:solidFill>
                <a:latin typeface="Arial" charset="0"/>
              </a:rPr>
              <a:t>Statistical Output File:</a:t>
            </a:r>
          </a:p>
          <a:p>
            <a:pPr marL="0" indent="0">
              <a:buNone/>
            </a:pPr>
            <a:endParaRPr lang="en-GB" dirty="0" smtClean="0">
              <a:solidFill>
                <a:srgbClr val="FFFFFF"/>
              </a:solidFill>
              <a:cs typeface="Arial" charset="0"/>
            </a:endParaRPr>
          </a:p>
        </p:txBody>
      </p:sp>
      <p:sp>
        <p:nvSpPr>
          <p:cNvPr id="5" name="AutoShape 5"/>
          <p:cNvSpPr>
            <a:spLocks noChangeArrowheads="1"/>
          </p:cNvSpPr>
          <p:nvPr/>
        </p:nvSpPr>
        <p:spPr bwMode="auto">
          <a:xfrm>
            <a:off x="323528" y="1700808"/>
            <a:ext cx="2286000" cy="26670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lnSpc>
                <a:spcPct val="130000"/>
              </a:lnSpc>
              <a:buFontTx/>
              <a:buChar char="•"/>
            </a:pPr>
            <a:r>
              <a:rPr lang="en-US">
                <a:solidFill>
                  <a:schemeClr val="accent6"/>
                </a:solidFill>
                <a:latin typeface="Arial" charset="0"/>
              </a:rPr>
              <a:t> Accumulated</a:t>
            </a:r>
          </a:p>
          <a:p>
            <a:pPr defTabSz="762000" eaLnBrk="0" hangingPunct="0"/>
            <a:r>
              <a:rPr lang="en-US">
                <a:solidFill>
                  <a:schemeClr val="accent6"/>
                </a:solidFill>
                <a:latin typeface="Arial" charset="0"/>
              </a:rPr>
              <a:t>  water balances</a:t>
            </a:r>
          </a:p>
          <a:p>
            <a:pPr defTabSz="762000" eaLnBrk="0" hangingPunct="0">
              <a:buFontTx/>
              <a:buChar char="•"/>
            </a:pPr>
            <a:r>
              <a:rPr lang="en-US">
                <a:solidFill>
                  <a:schemeClr val="accent6"/>
                </a:solidFill>
                <a:latin typeface="Arial" charset="0"/>
              </a:rPr>
              <a:t> Comparison of</a:t>
            </a:r>
          </a:p>
          <a:p>
            <a:pPr defTabSz="762000" eaLnBrk="0" hangingPunct="0"/>
            <a:r>
              <a:rPr lang="en-US">
                <a:solidFill>
                  <a:schemeClr val="accent6"/>
                </a:solidFill>
                <a:latin typeface="Arial" charset="0"/>
              </a:rPr>
              <a:t>  simulated and</a:t>
            </a:r>
          </a:p>
          <a:p>
            <a:pPr defTabSz="762000" eaLnBrk="0" hangingPunct="0"/>
            <a:r>
              <a:rPr lang="en-US">
                <a:solidFill>
                  <a:schemeClr val="accent6"/>
                </a:solidFill>
                <a:latin typeface="Arial" charset="0"/>
              </a:rPr>
              <a:t>  observed Q</a:t>
            </a:r>
          </a:p>
          <a:p>
            <a:pPr defTabSz="762000" eaLnBrk="0" hangingPunct="0">
              <a:buFontTx/>
              <a:buChar char="•"/>
            </a:pPr>
            <a:r>
              <a:rPr lang="en-US">
                <a:solidFill>
                  <a:schemeClr val="accent6"/>
                </a:solidFill>
                <a:latin typeface="Arial" charset="0"/>
              </a:rPr>
              <a:t> Coefficient of</a:t>
            </a:r>
          </a:p>
          <a:p>
            <a:pPr defTabSz="762000" eaLnBrk="0" hangingPunct="0"/>
            <a:r>
              <a:rPr lang="en-US">
                <a:solidFill>
                  <a:schemeClr val="accent6"/>
                </a:solidFill>
                <a:latin typeface="Arial" charset="0"/>
              </a:rPr>
              <a:t>  determination</a:t>
            </a:r>
            <a:endParaRPr lang="en-GB">
              <a:solidFill>
                <a:schemeClr val="accent6"/>
              </a:solidFill>
              <a:latin typeface="Arial"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52823"/>
            <a:ext cx="6336704" cy="3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77811051"/>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eaLnBrk="0" hangingPunct="0">
              <a:buNone/>
              <a:defRPr/>
            </a:pPr>
            <a:r>
              <a:rPr lang="en-GB" kern="0" dirty="0">
                <a:solidFill>
                  <a:srgbClr val="FFFFFF"/>
                </a:solidFill>
              </a:rPr>
              <a:t>MODELS AVAILABLE in MIKE 11 RR Module</a:t>
            </a:r>
            <a:r>
              <a:rPr lang="en-GB" kern="0" dirty="0" smtClean="0">
                <a:solidFill>
                  <a:srgbClr val="FFFFFF"/>
                </a:solidFill>
              </a:rPr>
              <a:t>:</a:t>
            </a:r>
          </a:p>
          <a:p>
            <a:pPr marL="0" indent="0" eaLnBrk="0" hangingPunct="0">
              <a:buNone/>
              <a:defRPr/>
            </a:pPr>
            <a:endParaRPr lang="en-GB" kern="0" dirty="0" smtClean="0">
              <a:solidFill>
                <a:srgbClr val="FFFFFF"/>
              </a:solidFill>
            </a:endParaRPr>
          </a:p>
          <a:p>
            <a:pPr eaLnBrk="0" hangingPunct="0">
              <a:defRPr/>
            </a:pPr>
            <a:r>
              <a:rPr lang="en-GB" kern="0" dirty="0" smtClean="0">
                <a:solidFill>
                  <a:schemeClr val="accent1"/>
                </a:solidFill>
              </a:rPr>
              <a:t>NAM </a:t>
            </a:r>
            <a:r>
              <a:rPr lang="en-GB" kern="0" dirty="0">
                <a:solidFill>
                  <a:srgbClr val="FFFFFF"/>
                </a:solidFill>
              </a:rPr>
              <a:t>– daily or hourly, with surface &amp; subsurface interflow &amp; storages, nine cal. </a:t>
            </a:r>
            <a:r>
              <a:rPr lang="en-GB" kern="0" dirty="0" smtClean="0">
                <a:solidFill>
                  <a:srgbClr val="FFFFFF"/>
                </a:solidFill>
              </a:rPr>
              <a:t>Parameters</a:t>
            </a:r>
          </a:p>
          <a:p>
            <a:pPr eaLnBrk="0" hangingPunct="0">
              <a:defRPr/>
            </a:pPr>
            <a:r>
              <a:rPr lang="en-GB" kern="0" dirty="0">
                <a:solidFill>
                  <a:schemeClr val="accent1"/>
                </a:solidFill>
              </a:rPr>
              <a:t>SMAP </a:t>
            </a:r>
            <a:r>
              <a:rPr lang="en-GB" kern="0" dirty="0"/>
              <a:t>– monthly, with two storages, five cal. parameters (similar accuracy to monthly NAM)</a:t>
            </a:r>
          </a:p>
          <a:p>
            <a:pPr eaLnBrk="0" hangingPunct="0">
              <a:defRPr/>
            </a:pPr>
            <a:r>
              <a:rPr lang="en-GB" kern="0" dirty="0">
                <a:solidFill>
                  <a:schemeClr val="accent1"/>
                </a:solidFill>
              </a:rPr>
              <a:t>UHM </a:t>
            </a:r>
            <a:r>
              <a:rPr lang="en-GB" kern="0" dirty="0"/>
              <a:t>– unit hydrograph method using SCS or user defined curves and SCS or standard loss models</a:t>
            </a:r>
          </a:p>
          <a:p>
            <a:pPr eaLnBrk="0" hangingPunct="0">
              <a:defRPr/>
            </a:pPr>
            <a:r>
              <a:rPr lang="en-GB" kern="0" dirty="0">
                <a:solidFill>
                  <a:schemeClr val="accent1"/>
                </a:solidFill>
              </a:rPr>
              <a:t>Urban </a:t>
            </a:r>
            <a:r>
              <a:rPr lang="en-GB" kern="0" dirty="0"/>
              <a:t>– two methods: time/area or non-linear reservoir</a:t>
            </a:r>
          </a:p>
          <a:p>
            <a:pPr eaLnBrk="0" hangingPunct="0">
              <a:defRPr/>
            </a:pPr>
            <a:r>
              <a:rPr lang="en-GB" kern="0" dirty="0">
                <a:solidFill>
                  <a:schemeClr val="accent1"/>
                </a:solidFill>
              </a:rPr>
              <a:t>FEH</a:t>
            </a:r>
            <a:r>
              <a:rPr lang="en-GB" kern="0" dirty="0"/>
              <a:t> – UK Flood Estimation Handbook, with design or observed flood events</a:t>
            </a:r>
          </a:p>
          <a:p>
            <a:pPr eaLnBrk="0" hangingPunct="0">
              <a:defRPr/>
            </a:pPr>
            <a:r>
              <a:rPr lang="en-GB" kern="0" dirty="0" err="1">
                <a:solidFill>
                  <a:schemeClr val="accent1"/>
                </a:solidFill>
              </a:rPr>
              <a:t>DRiFt</a:t>
            </a:r>
            <a:r>
              <a:rPr lang="en-GB" kern="0" dirty="0">
                <a:solidFill>
                  <a:schemeClr val="accent1"/>
                </a:solidFill>
              </a:rPr>
              <a:t> </a:t>
            </a:r>
            <a:r>
              <a:rPr lang="en-GB" kern="0" dirty="0"/>
              <a:t>– DEM-based morphological model developed by CIMA (Italian research cooperative)</a:t>
            </a:r>
          </a:p>
          <a:p>
            <a:endParaRPr lang="en-GB" dirty="0"/>
          </a:p>
        </p:txBody>
      </p:sp>
      <p:sp>
        <p:nvSpPr>
          <p:cNvPr id="8195" name="Text Box 5"/>
          <p:cNvSpPr txBox="1">
            <a:spLocks noChangeArrowheads="1"/>
          </p:cNvSpPr>
          <p:nvPr/>
        </p:nvSpPr>
        <p:spPr bwMode="auto">
          <a:xfrm>
            <a:off x="5715000" y="289560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US" dirty="0">
                <a:solidFill>
                  <a:srgbClr val="FFFFFF"/>
                </a:solidFill>
                <a:latin typeface="Arial" charset="0"/>
              </a:rPr>
              <a:t>Setup of Rainfall Runoff simulation</a:t>
            </a:r>
            <a:endParaRPr lang="en-GB" dirty="0">
              <a:solidFill>
                <a:srgbClr val="FFFFFF"/>
              </a:solidFill>
              <a:latin typeface="Arial" charset="0"/>
            </a:endParaRPr>
          </a:p>
          <a:p>
            <a:pPr marL="0" indent="0">
              <a:buNone/>
            </a:pPr>
            <a:endParaRPr lang="en-GB" dirty="0" smtClean="0">
              <a:solidFill>
                <a:srgbClr val="FFFFFF"/>
              </a:solidFill>
              <a:cs typeface="Arial" charset="0"/>
            </a:endParaRPr>
          </a:p>
        </p:txBody>
      </p:sp>
      <p:sp>
        <p:nvSpPr>
          <p:cNvPr id="4" name="Rectangle 3"/>
          <p:cNvSpPr>
            <a:spLocks noChangeArrowheads="1"/>
          </p:cNvSpPr>
          <p:nvPr/>
        </p:nvSpPr>
        <p:spPr bwMode="auto">
          <a:xfrm>
            <a:off x="1053326" y="1981200"/>
            <a:ext cx="3200400" cy="757130"/>
          </a:xfrm>
          <a:prstGeom prst="rect">
            <a:avLst/>
          </a:prstGeom>
          <a:noFill/>
          <a:ln w="12700">
            <a:noFill/>
            <a:miter lim="800000"/>
            <a:headEnd type="none" w="sm" len="sm"/>
            <a:tailEnd type="none" w="sm" len="sm"/>
          </a:ln>
        </p:spPr>
        <p:txBody>
          <a:bodyPr>
            <a:spAutoFit/>
          </a:bodyPr>
          <a:lstStyle/>
          <a:p>
            <a:pPr defTabSz="762000" eaLnBrk="0" hangingPunct="0"/>
            <a:r>
              <a:rPr lang="en-US" sz="2400">
                <a:solidFill>
                  <a:srgbClr val="FFFFFF"/>
                </a:solidFill>
                <a:latin typeface="Arial" charset="0"/>
              </a:rPr>
              <a:t>Input:</a:t>
            </a:r>
          </a:p>
          <a:p>
            <a:pPr defTabSz="762000" eaLnBrk="0" hangingPunct="0">
              <a:lnSpc>
                <a:spcPct val="80000"/>
              </a:lnSpc>
            </a:pPr>
            <a:r>
              <a:rPr lang="en-US" sz="2400">
                <a:solidFill>
                  <a:srgbClr val="FFFFFF"/>
                </a:solidFill>
                <a:latin typeface="Arial" charset="0"/>
              </a:rPr>
              <a:t>  </a:t>
            </a:r>
          </a:p>
        </p:txBody>
      </p:sp>
      <p:sp>
        <p:nvSpPr>
          <p:cNvPr id="6" name="AutoShape 6"/>
          <p:cNvSpPr>
            <a:spLocks noChangeArrowheads="1"/>
          </p:cNvSpPr>
          <p:nvPr/>
        </p:nvSpPr>
        <p:spPr bwMode="auto">
          <a:xfrm>
            <a:off x="467544" y="2636912"/>
            <a:ext cx="3456384" cy="2736304"/>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pPr>
            <a:r>
              <a:rPr lang="en-US" dirty="0">
                <a:solidFill>
                  <a:schemeClr val="accent6"/>
                </a:solidFill>
                <a:latin typeface="Arial" charset="0"/>
              </a:rPr>
              <a:t> </a:t>
            </a:r>
            <a:endParaRPr lang="en-US" sz="2400" dirty="0">
              <a:solidFill>
                <a:schemeClr val="accent6"/>
              </a:solidFill>
              <a:latin typeface="Arial" charset="0"/>
            </a:endParaRPr>
          </a:p>
          <a:p>
            <a:pPr defTabSz="762000" eaLnBrk="0" hangingPunct="0"/>
            <a:r>
              <a:rPr lang="en-US" dirty="0">
                <a:solidFill>
                  <a:schemeClr val="accent6"/>
                </a:solidFill>
                <a:latin typeface="Arial" charset="0"/>
              </a:rPr>
              <a:t>RR parameter  file</a:t>
            </a:r>
          </a:p>
          <a:p>
            <a:pPr defTabSz="762000" eaLnBrk="0" hangingPunct="0">
              <a:lnSpc>
                <a:spcPct val="150000"/>
              </a:lnSpc>
            </a:pPr>
            <a:r>
              <a:rPr lang="en-US" dirty="0">
                <a:solidFill>
                  <a:schemeClr val="accent6"/>
                </a:solidFill>
                <a:latin typeface="Arial" charset="0"/>
              </a:rPr>
              <a:t>No boundary file specified: </a:t>
            </a:r>
          </a:p>
          <a:p>
            <a:pPr marL="342900" indent="-342900" defTabSz="762000" eaLnBrk="0" hangingPunct="0">
              <a:buFont typeface="Arial" pitchFamily="34" charset="0"/>
              <a:buChar char="•"/>
            </a:pPr>
            <a:r>
              <a:rPr lang="en-US" dirty="0">
                <a:solidFill>
                  <a:schemeClr val="accent6"/>
                </a:solidFill>
                <a:latin typeface="Arial" charset="0"/>
              </a:rPr>
              <a:t>Time series in rainfall </a:t>
            </a:r>
            <a:br>
              <a:rPr lang="en-US" dirty="0">
                <a:solidFill>
                  <a:schemeClr val="accent6"/>
                </a:solidFill>
                <a:latin typeface="Arial" charset="0"/>
              </a:rPr>
            </a:br>
            <a:r>
              <a:rPr lang="en-US" dirty="0">
                <a:solidFill>
                  <a:schemeClr val="accent6"/>
                </a:solidFill>
                <a:latin typeface="Arial" charset="0"/>
              </a:rPr>
              <a:t>runoff editor.</a:t>
            </a:r>
          </a:p>
          <a:p>
            <a:pPr defTabSz="762000" eaLnBrk="0" hangingPunct="0"/>
            <a:endParaRPr lang="en-US" dirty="0">
              <a:solidFill>
                <a:schemeClr val="accent6"/>
              </a:solidFill>
              <a:latin typeface="Arial" charset="0"/>
            </a:endParaRPr>
          </a:p>
          <a:p>
            <a:pPr defTabSz="762000" eaLnBrk="0" hangingPunct="0">
              <a:lnSpc>
                <a:spcPct val="120000"/>
              </a:lnSpc>
            </a:pPr>
            <a:r>
              <a:rPr lang="en-US" dirty="0">
                <a:solidFill>
                  <a:schemeClr val="accent6"/>
                </a:solidFill>
                <a:latin typeface="Arial" charset="0"/>
              </a:rPr>
              <a:t>  </a:t>
            </a:r>
            <a:endParaRPr lang="en-GB" dirty="0">
              <a:solidFill>
                <a:schemeClr val="accent6"/>
              </a:solidFill>
              <a:latin typeface="Arial" charset="0"/>
            </a:endParaRPr>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996952"/>
            <a:ext cx="485863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77811051"/>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dirty="0">
                <a:solidFill>
                  <a:srgbClr val="FFFFFF"/>
                </a:solidFill>
              </a:rPr>
              <a:t>Inclusion of Runoff results in River model</a:t>
            </a:r>
            <a:r>
              <a:rPr lang="en-GB" dirty="0" smtClean="0">
                <a:solidFill>
                  <a:srgbClr val="FFFFFF"/>
                </a:solidFill>
              </a:rPr>
              <a:t>:</a:t>
            </a:r>
          </a:p>
          <a:p>
            <a:pPr marL="0" indent="0">
              <a:buNone/>
            </a:pPr>
            <a:endParaRPr lang="en-GB" dirty="0">
              <a:solidFill>
                <a:srgbClr val="FFFFFF"/>
              </a:solidFill>
            </a:endParaRPr>
          </a:p>
          <a:p>
            <a:pPr marL="457200" indent="-457200" defTabSz="762000" eaLnBrk="0" hangingPunct="0">
              <a:spcBef>
                <a:spcPct val="50000"/>
              </a:spcBef>
              <a:buFont typeface="+mj-lt"/>
              <a:buAutoNum type="arabicPeriod"/>
            </a:pPr>
            <a:r>
              <a:rPr lang="en-GB" dirty="0">
                <a:solidFill>
                  <a:srgbClr val="FFFFFF"/>
                </a:solidFill>
              </a:rPr>
              <a:t>RR-simulation (produce RR Result-file)</a:t>
            </a:r>
          </a:p>
          <a:p>
            <a:pPr marL="457200" indent="-457200" defTabSz="762000" eaLnBrk="0" hangingPunct="0">
              <a:spcBef>
                <a:spcPct val="50000"/>
              </a:spcBef>
              <a:buFont typeface="+mj-lt"/>
              <a:buAutoNum type="arabicPeriod"/>
            </a:pPr>
            <a:r>
              <a:rPr lang="en-GB" dirty="0" smtClean="0">
                <a:solidFill>
                  <a:srgbClr val="FFFFFF"/>
                </a:solidFill>
              </a:rPr>
              <a:t>Specify </a:t>
            </a:r>
            <a:r>
              <a:rPr lang="en-GB" dirty="0">
                <a:solidFill>
                  <a:srgbClr val="FFFFFF"/>
                </a:solidFill>
              </a:rPr>
              <a:t>Catchment definitions in Network </a:t>
            </a:r>
            <a:r>
              <a:rPr lang="en-GB" dirty="0" smtClean="0">
                <a:solidFill>
                  <a:srgbClr val="FFFFFF"/>
                </a:solidFill>
              </a:rPr>
              <a:t>Editor </a:t>
            </a:r>
            <a:br>
              <a:rPr lang="en-GB" dirty="0" smtClean="0">
                <a:solidFill>
                  <a:srgbClr val="FFFFFF"/>
                </a:solidFill>
              </a:rPr>
            </a:br>
            <a:r>
              <a:rPr lang="en-GB" dirty="0" smtClean="0">
                <a:solidFill>
                  <a:srgbClr val="FFFFFF"/>
                </a:solidFill>
              </a:rPr>
              <a:t>(</a:t>
            </a:r>
            <a:r>
              <a:rPr lang="en-GB" dirty="0">
                <a:solidFill>
                  <a:srgbClr val="FFFFFF"/>
                </a:solidFill>
              </a:rPr>
              <a:t>input to single points or distributed along reach)</a:t>
            </a:r>
          </a:p>
          <a:p>
            <a:pPr marL="457200" indent="-457200" defTabSz="762000" eaLnBrk="0" hangingPunct="0">
              <a:spcBef>
                <a:spcPct val="50000"/>
              </a:spcBef>
              <a:buFont typeface="+mj-lt"/>
              <a:buAutoNum type="arabicPeriod"/>
            </a:pPr>
            <a:r>
              <a:rPr lang="en-GB" dirty="0" smtClean="0">
                <a:solidFill>
                  <a:srgbClr val="FFFFFF"/>
                </a:solidFill>
              </a:rPr>
              <a:t>Specify </a:t>
            </a:r>
            <a:r>
              <a:rPr lang="en-GB" dirty="0">
                <a:solidFill>
                  <a:srgbClr val="FFFFFF"/>
                </a:solidFill>
              </a:rPr>
              <a:t>RR Result-filename in Simulation Editor</a:t>
            </a:r>
          </a:p>
          <a:p>
            <a:pPr marL="0" indent="0">
              <a:buNone/>
            </a:pPr>
            <a:r>
              <a:rPr lang="en-GB" dirty="0">
                <a:solidFill>
                  <a:srgbClr val="FFFFFF"/>
                </a:solidFill>
              </a:rPr>
              <a:t/>
            </a:r>
            <a:br>
              <a:rPr lang="en-GB" dirty="0">
                <a:solidFill>
                  <a:srgbClr val="FFFFFF"/>
                </a:solidFill>
              </a:rPr>
            </a:br>
            <a:endParaRPr lang="en-GB" dirty="0">
              <a:solidFill>
                <a:srgbClr val="FFFFFF"/>
              </a:solidFill>
            </a:endParaRPr>
          </a:p>
          <a:p>
            <a:pPr marL="0" indent="0">
              <a:buNone/>
            </a:pPr>
            <a:endParaRPr lang="en-GB" dirty="0" smtClean="0">
              <a:solidFill>
                <a:srgbClr val="FFFFFF"/>
              </a:solidFill>
              <a:cs typeface="Arial" charset="0"/>
            </a:endParaRPr>
          </a:p>
          <a:p>
            <a:pPr marL="0" indent="0">
              <a:buNone/>
            </a:pPr>
            <a:endParaRPr lang="en-GB" dirty="0" smtClean="0">
              <a:solidFill>
                <a:srgbClr val="FFFFFF"/>
              </a:solidFill>
              <a:cs typeface="Arial" charset="0"/>
            </a:endParaRP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064131916"/>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US" dirty="0">
                <a:solidFill>
                  <a:srgbClr val="FFFFFF"/>
                </a:solidFill>
                <a:latin typeface="Arial" charset="0"/>
              </a:rPr>
              <a:t>Catchment Page</a:t>
            </a:r>
            <a:endParaRPr lang="en-US" sz="2800" dirty="0">
              <a:solidFill>
                <a:srgbClr val="FFFFFF"/>
              </a:solidFill>
              <a:latin typeface="Arial" charset="0"/>
            </a:endParaRPr>
          </a:p>
          <a:p>
            <a:endParaRPr lang="en-GB" dirty="0"/>
          </a:p>
        </p:txBody>
      </p:sp>
      <p:sp>
        <p:nvSpPr>
          <p:cNvPr id="9220" name="Text Box 5"/>
          <p:cNvSpPr txBox="1">
            <a:spLocks noChangeArrowheads="1"/>
          </p:cNvSpPr>
          <p:nvPr/>
        </p:nvSpPr>
        <p:spPr bwMode="auto">
          <a:xfrm>
            <a:off x="852736" y="2615208"/>
            <a:ext cx="2362200" cy="1015663"/>
          </a:xfrm>
          <a:prstGeom prst="rect">
            <a:avLst/>
          </a:prstGeom>
          <a:solidFill>
            <a:schemeClr val="bg2"/>
          </a:solidFill>
          <a:ln w="12700">
            <a:noFill/>
            <a:miter lim="800000"/>
            <a:headEnd type="none" w="sm" len="sm"/>
            <a:tailEnd type="none" w="sm" len="sm"/>
          </a:ln>
        </p:spPr>
        <p:txBody>
          <a:bodyPr>
            <a:spAutoFit/>
          </a:bodyPr>
          <a:lstStyle/>
          <a:p>
            <a:pPr defTabSz="762000" eaLnBrk="0" hangingPunct="0">
              <a:spcBef>
                <a:spcPct val="50000"/>
              </a:spcBef>
            </a:pPr>
            <a:endParaRPr lang="en-GB" sz="2400">
              <a:solidFill>
                <a:schemeClr val="accent6"/>
              </a:solidFill>
              <a:latin typeface="Arial"/>
            </a:endParaRPr>
          </a:p>
          <a:p>
            <a:pPr defTabSz="762000" eaLnBrk="0" hangingPunct="0">
              <a:spcBef>
                <a:spcPct val="50000"/>
              </a:spcBef>
            </a:pPr>
            <a:endParaRPr lang="en-GB" sz="2400">
              <a:solidFill>
                <a:schemeClr val="accent6"/>
              </a:solidFill>
              <a:latin typeface="Arial"/>
            </a:endParaRPr>
          </a:p>
        </p:txBody>
      </p:sp>
      <p:sp>
        <p:nvSpPr>
          <p:cNvPr id="9221" name="AutoShape 6"/>
          <p:cNvSpPr>
            <a:spLocks noChangeArrowheads="1"/>
          </p:cNvSpPr>
          <p:nvPr/>
        </p:nvSpPr>
        <p:spPr bwMode="auto">
          <a:xfrm>
            <a:off x="395536" y="2310408"/>
            <a:ext cx="3200400" cy="35052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pPr>
            <a:r>
              <a:rPr lang="en-US" dirty="0">
                <a:solidFill>
                  <a:schemeClr val="accent6"/>
                </a:solidFill>
                <a:latin typeface="Arial" charset="0"/>
              </a:rPr>
              <a:t> </a:t>
            </a:r>
            <a:r>
              <a:rPr lang="en-US" dirty="0">
                <a:solidFill>
                  <a:schemeClr val="tx1"/>
                </a:solidFill>
                <a:latin typeface="Arial" charset="0"/>
              </a:rPr>
              <a:t>Defining Catchments</a:t>
            </a:r>
          </a:p>
          <a:p>
            <a:pPr defTabSz="762000" eaLnBrk="0" hangingPunct="0">
              <a:spcBef>
                <a:spcPct val="50000"/>
              </a:spcBef>
              <a:buFontTx/>
              <a:buChar char="•"/>
            </a:pPr>
            <a:r>
              <a:rPr lang="en-US" dirty="0">
                <a:solidFill>
                  <a:schemeClr val="tx1"/>
                </a:solidFill>
                <a:latin typeface="Arial" charset="0"/>
              </a:rPr>
              <a:t> Name </a:t>
            </a:r>
          </a:p>
          <a:p>
            <a:pPr defTabSz="762000" eaLnBrk="0" hangingPunct="0">
              <a:spcBef>
                <a:spcPct val="50000"/>
              </a:spcBef>
              <a:buFontTx/>
              <a:buChar char="•"/>
            </a:pPr>
            <a:r>
              <a:rPr lang="en-US" dirty="0">
                <a:solidFill>
                  <a:schemeClr val="tx1"/>
                </a:solidFill>
                <a:latin typeface="Arial" charset="0"/>
              </a:rPr>
              <a:t> Model Type </a:t>
            </a:r>
          </a:p>
          <a:p>
            <a:pPr defTabSz="762000" eaLnBrk="0" hangingPunct="0">
              <a:lnSpc>
                <a:spcPct val="20000"/>
              </a:lnSpc>
              <a:spcBef>
                <a:spcPct val="50000"/>
              </a:spcBef>
            </a:pPr>
            <a:r>
              <a:rPr lang="en-US" dirty="0">
                <a:solidFill>
                  <a:schemeClr val="tx1"/>
                </a:solidFill>
                <a:latin typeface="Arial" charset="0"/>
              </a:rPr>
              <a:t>  </a:t>
            </a:r>
            <a:r>
              <a:rPr lang="en-US" sz="1800" dirty="0">
                <a:solidFill>
                  <a:schemeClr val="tx1"/>
                </a:solidFill>
                <a:latin typeface="Arial" charset="0"/>
              </a:rPr>
              <a:t>(NAM, UHM or Combined)</a:t>
            </a:r>
            <a:endParaRPr lang="en-US" dirty="0">
              <a:solidFill>
                <a:schemeClr val="tx1"/>
              </a:solidFill>
              <a:latin typeface="Arial" charset="0"/>
            </a:endParaRPr>
          </a:p>
          <a:p>
            <a:pPr defTabSz="762000" eaLnBrk="0" hangingPunct="0">
              <a:spcBef>
                <a:spcPct val="50000"/>
              </a:spcBef>
              <a:buFontTx/>
              <a:buChar char="•"/>
            </a:pPr>
            <a:r>
              <a:rPr lang="en-US" dirty="0">
                <a:solidFill>
                  <a:schemeClr val="tx1"/>
                </a:solidFill>
                <a:latin typeface="Arial" charset="0"/>
              </a:rPr>
              <a:t> Area </a:t>
            </a:r>
          </a:p>
          <a:p>
            <a:pPr defTabSz="762000" eaLnBrk="0" hangingPunct="0">
              <a:spcBef>
                <a:spcPct val="50000"/>
              </a:spcBef>
              <a:buFontTx/>
              <a:buChar char="•"/>
            </a:pPr>
            <a:r>
              <a:rPr lang="en-US" dirty="0">
                <a:solidFill>
                  <a:schemeClr val="tx1"/>
                </a:solidFill>
                <a:latin typeface="Arial" charset="0"/>
              </a:rPr>
              <a:t> </a:t>
            </a:r>
            <a:r>
              <a:rPr lang="en-US" dirty="0" err="1">
                <a:solidFill>
                  <a:schemeClr val="tx1"/>
                </a:solidFill>
                <a:latin typeface="Arial" charset="0"/>
              </a:rPr>
              <a:t>Subcatchments</a:t>
            </a:r>
            <a:r>
              <a:rPr lang="en-US" dirty="0">
                <a:solidFill>
                  <a:schemeClr val="tx1"/>
                </a:solidFill>
                <a:latin typeface="Arial" charset="0"/>
              </a:rPr>
              <a:t> for</a:t>
            </a:r>
          </a:p>
          <a:p>
            <a:pPr defTabSz="762000" eaLnBrk="0" hangingPunct="0">
              <a:lnSpc>
                <a:spcPct val="20000"/>
              </a:lnSpc>
              <a:spcBef>
                <a:spcPct val="50000"/>
              </a:spcBef>
            </a:pPr>
            <a:r>
              <a:rPr lang="en-US" dirty="0">
                <a:solidFill>
                  <a:schemeClr val="tx1"/>
                </a:solidFill>
                <a:latin typeface="Arial" charset="0"/>
              </a:rPr>
              <a:t>  combined catchment</a:t>
            </a:r>
            <a:endParaRPr lang="en-GB" dirty="0">
              <a:solidFill>
                <a:schemeClr val="tx1"/>
              </a:solidFill>
              <a:latin typeface="Arial" charset="0"/>
            </a:endParaRPr>
          </a:p>
        </p:txBody>
      </p:sp>
      <p:pic>
        <p:nvPicPr>
          <p:cNvPr id="8" name="Picture 7"/>
          <p:cNvPicPr>
            <a:picLocks noChangeAspect="1" noChangeArrowheads="1"/>
          </p:cNvPicPr>
          <p:nvPr/>
        </p:nvPicPr>
        <p:blipFill>
          <a:blip r:embed="rId2"/>
          <a:srcRect/>
          <a:stretch>
            <a:fillRect/>
          </a:stretch>
        </p:blipFill>
        <p:spPr bwMode="auto">
          <a:xfrm>
            <a:off x="4211960" y="972492"/>
            <a:ext cx="4676643" cy="562486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a:solidFill>
                  <a:srgbClr val="FFFFFF"/>
                </a:solidFill>
                <a:cs typeface="Arial" charset="0"/>
              </a:rPr>
              <a:t>Model</a:t>
            </a:r>
            <a:endParaRPr lang="en-GB" dirty="0"/>
          </a:p>
        </p:txBody>
      </p:sp>
      <p:sp>
        <p:nvSpPr>
          <p:cNvPr id="10243" name="Text Box 4"/>
          <p:cNvSpPr txBox="1">
            <a:spLocks noChangeArrowheads="1"/>
          </p:cNvSpPr>
          <p:nvPr/>
        </p:nvSpPr>
        <p:spPr bwMode="auto">
          <a:xfrm>
            <a:off x="5920680" y="3225502"/>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pic>
        <p:nvPicPr>
          <p:cNvPr id="10245" name="Picture 3" descr="50111-02"/>
          <p:cNvPicPr>
            <a:picLocks noChangeAspect="1" noChangeArrowheads="1"/>
          </p:cNvPicPr>
          <p:nvPr/>
        </p:nvPicPr>
        <p:blipFill>
          <a:blip r:embed="rId2"/>
          <a:srcRect/>
          <a:stretch>
            <a:fillRect/>
          </a:stretch>
        </p:blipFill>
        <p:spPr bwMode="auto">
          <a:xfrm>
            <a:off x="967680" y="1888827"/>
            <a:ext cx="7924800" cy="4708525"/>
          </a:xfrm>
          <a:prstGeom prst="rect">
            <a:avLst/>
          </a:prstGeom>
          <a:noFill/>
          <a:ln w="9525">
            <a:noFill/>
            <a:miter lim="800000"/>
            <a:headEnd/>
            <a:tailEnd/>
          </a:ln>
        </p:spPr>
      </p:pic>
      <p:grpSp>
        <p:nvGrpSpPr>
          <p:cNvPr id="10246" name="Group 4"/>
          <p:cNvGrpSpPr>
            <a:grpSpLocks/>
          </p:cNvGrpSpPr>
          <p:nvPr/>
        </p:nvGrpSpPr>
        <p:grpSpPr bwMode="auto">
          <a:xfrm>
            <a:off x="5920680" y="1911052"/>
            <a:ext cx="2971800" cy="2317750"/>
            <a:chOff x="3504" y="996"/>
            <a:chExt cx="1872" cy="1460"/>
          </a:xfrm>
        </p:grpSpPr>
        <p:sp>
          <p:nvSpPr>
            <p:cNvPr id="10247" name="Text Box 5"/>
            <p:cNvSpPr txBox="1">
              <a:spLocks noChangeArrowheads="1"/>
            </p:cNvSpPr>
            <p:nvPr/>
          </p:nvSpPr>
          <p:spPr bwMode="auto">
            <a:xfrm>
              <a:off x="3504" y="996"/>
              <a:ext cx="1872" cy="385"/>
            </a:xfrm>
            <a:prstGeom prst="rect">
              <a:avLst/>
            </a:prstGeom>
            <a:solidFill>
              <a:schemeClr val="accent2"/>
            </a:solidFill>
            <a:ln w="12700">
              <a:solidFill>
                <a:srgbClr val="000000"/>
              </a:solidFill>
              <a:miter lim="800000"/>
              <a:headEnd type="none" w="sm" len="sm"/>
              <a:tailEnd type="none" w="sm" len="sm"/>
            </a:ln>
          </p:spPr>
          <p:txBody>
            <a:bodyPr>
              <a:spAutoFit/>
            </a:bodyPr>
            <a:lstStyle/>
            <a:p>
              <a:pPr defTabSz="762000">
                <a:spcBef>
                  <a:spcPct val="50000"/>
                </a:spcBef>
              </a:pPr>
              <a:r>
                <a:rPr lang="en-GB" sz="1400" b="1" dirty="0">
                  <a:solidFill>
                    <a:srgbClr val="FFFFFF"/>
                  </a:solidFill>
                  <a:latin typeface="Arial" charset="0"/>
                </a:rPr>
                <a:t>RAINFALL</a:t>
              </a:r>
              <a:endParaRPr lang="en-GB" sz="1600" b="1" dirty="0">
                <a:solidFill>
                  <a:srgbClr val="FFFFFF"/>
                </a:solidFill>
                <a:latin typeface="Arial" charset="0"/>
              </a:endParaRPr>
            </a:p>
            <a:p>
              <a:pPr defTabSz="762000">
                <a:spcBef>
                  <a:spcPct val="20000"/>
                </a:spcBef>
              </a:pPr>
              <a:r>
                <a:rPr lang="en-GB" sz="1400" b="1" dirty="0">
                  <a:solidFill>
                    <a:srgbClr val="FFFFFF"/>
                  </a:solidFill>
                  <a:latin typeface="Arial" charset="0"/>
                </a:rPr>
                <a:t>POTENTIAL</a:t>
              </a:r>
              <a:r>
                <a:rPr lang="en-GB" sz="1600" b="1" dirty="0">
                  <a:solidFill>
                    <a:srgbClr val="FFFFFF"/>
                  </a:solidFill>
                  <a:latin typeface="Arial" charset="0"/>
                </a:rPr>
                <a:t> </a:t>
              </a:r>
              <a:r>
                <a:rPr lang="en-GB" sz="1400" b="1" dirty="0">
                  <a:solidFill>
                    <a:srgbClr val="FFFFFF"/>
                  </a:solidFill>
                  <a:latin typeface="Arial" charset="0"/>
                </a:rPr>
                <a:t>EVAPORATION</a:t>
              </a:r>
              <a:endParaRPr lang="en-GB" sz="1600" dirty="0">
                <a:solidFill>
                  <a:srgbClr val="FFFFFF"/>
                </a:solidFill>
                <a:latin typeface="Arial" charset="0"/>
              </a:endParaRPr>
            </a:p>
          </p:txBody>
        </p:sp>
        <p:sp>
          <p:nvSpPr>
            <p:cNvPr id="10248" name="Text Box 6"/>
            <p:cNvSpPr txBox="1">
              <a:spLocks noChangeArrowheads="1"/>
            </p:cNvSpPr>
            <p:nvPr/>
          </p:nvSpPr>
          <p:spPr bwMode="auto">
            <a:xfrm>
              <a:off x="3504" y="1556"/>
              <a:ext cx="592" cy="200"/>
            </a:xfrm>
            <a:prstGeom prst="rect">
              <a:avLst/>
            </a:prstGeom>
            <a:solidFill>
              <a:schemeClr val="accent2"/>
            </a:solidFill>
            <a:ln w="12700">
              <a:solidFill>
                <a:srgbClr val="000000"/>
              </a:solidFill>
              <a:miter lim="800000"/>
              <a:headEnd type="none" w="sm" len="sm"/>
              <a:tailEnd type="none" w="sm" len="sm"/>
            </a:ln>
          </p:spPr>
          <p:txBody>
            <a:bodyPr>
              <a:spAutoFit/>
            </a:bodyPr>
            <a:lstStyle/>
            <a:p>
              <a:pPr defTabSz="762000">
                <a:spcBef>
                  <a:spcPct val="50000"/>
                </a:spcBef>
              </a:pPr>
              <a:r>
                <a:rPr lang="en-GB" sz="1400" b="1">
                  <a:solidFill>
                    <a:srgbClr val="FFFFFF"/>
                  </a:solidFill>
                  <a:latin typeface="Arial" charset="0"/>
                </a:rPr>
                <a:t>MODEL</a:t>
              </a:r>
              <a:endParaRPr lang="en-GB" sz="1600">
                <a:solidFill>
                  <a:srgbClr val="FFFFFF"/>
                </a:solidFill>
                <a:latin typeface="Arial" charset="0"/>
              </a:endParaRPr>
            </a:p>
          </p:txBody>
        </p:sp>
        <p:sp>
          <p:nvSpPr>
            <p:cNvPr id="10249" name="Text Box 7"/>
            <p:cNvSpPr txBox="1">
              <a:spLocks noChangeArrowheads="1"/>
            </p:cNvSpPr>
            <p:nvPr/>
          </p:nvSpPr>
          <p:spPr bwMode="auto">
            <a:xfrm>
              <a:off x="4440" y="1556"/>
              <a:ext cx="936" cy="200"/>
            </a:xfrm>
            <a:prstGeom prst="rect">
              <a:avLst/>
            </a:prstGeom>
            <a:solidFill>
              <a:schemeClr val="accent2"/>
            </a:solidFill>
            <a:ln w="12700">
              <a:solidFill>
                <a:srgbClr val="000000"/>
              </a:solidFill>
              <a:miter lim="800000"/>
              <a:headEnd type="none" w="sm" len="sm"/>
              <a:tailEnd type="none" w="sm" len="sm"/>
            </a:ln>
          </p:spPr>
          <p:txBody>
            <a:bodyPr>
              <a:spAutoFit/>
            </a:bodyPr>
            <a:lstStyle/>
            <a:p>
              <a:pPr defTabSz="762000">
                <a:spcBef>
                  <a:spcPct val="50000"/>
                </a:spcBef>
              </a:pPr>
              <a:r>
                <a:rPr lang="en-GB" sz="1400" b="1" dirty="0">
                  <a:solidFill>
                    <a:srgbClr val="FFFFFF"/>
                  </a:solidFill>
                  <a:latin typeface="Arial" charset="0"/>
                </a:rPr>
                <a:t>PARAMETERS</a:t>
              </a:r>
              <a:endParaRPr lang="en-GB" b="1" dirty="0">
                <a:solidFill>
                  <a:srgbClr val="FFFFFF"/>
                </a:solidFill>
              </a:endParaRPr>
            </a:p>
          </p:txBody>
        </p:sp>
        <p:sp>
          <p:nvSpPr>
            <p:cNvPr id="10250" name="Text Box 8"/>
            <p:cNvSpPr txBox="1">
              <a:spLocks noChangeArrowheads="1"/>
            </p:cNvSpPr>
            <p:nvPr/>
          </p:nvSpPr>
          <p:spPr bwMode="auto">
            <a:xfrm>
              <a:off x="3504" y="1934"/>
              <a:ext cx="1872" cy="522"/>
            </a:xfrm>
            <a:prstGeom prst="rect">
              <a:avLst/>
            </a:prstGeom>
            <a:solidFill>
              <a:schemeClr val="accent2"/>
            </a:solidFill>
            <a:ln w="12700">
              <a:solidFill>
                <a:srgbClr val="000000"/>
              </a:solidFill>
              <a:miter lim="800000"/>
              <a:headEnd type="none" w="sm" len="sm"/>
              <a:tailEnd type="none" w="sm" len="sm"/>
            </a:ln>
          </p:spPr>
          <p:txBody>
            <a:bodyPr>
              <a:spAutoFit/>
            </a:bodyPr>
            <a:lstStyle/>
            <a:p>
              <a:pPr defTabSz="762000">
                <a:spcBef>
                  <a:spcPct val="20000"/>
                </a:spcBef>
              </a:pPr>
              <a:r>
                <a:rPr lang="en-GB" sz="1400" b="1">
                  <a:solidFill>
                    <a:srgbClr val="FFFFFF"/>
                  </a:solidFill>
                  <a:latin typeface="Arial" charset="0"/>
                </a:rPr>
                <a:t>RUNOFF COMPONENTS</a:t>
              </a:r>
            </a:p>
            <a:p>
              <a:pPr defTabSz="762000">
                <a:spcBef>
                  <a:spcPct val="20000"/>
                </a:spcBef>
              </a:pPr>
              <a:r>
                <a:rPr lang="en-GB" sz="1400" b="1">
                  <a:solidFill>
                    <a:srgbClr val="FFFFFF"/>
                  </a:solidFill>
                  <a:latin typeface="Arial" charset="0"/>
                </a:rPr>
                <a:t>EVAPORATION</a:t>
              </a:r>
            </a:p>
            <a:p>
              <a:pPr defTabSz="762000">
                <a:spcBef>
                  <a:spcPct val="20000"/>
                </a:spcBef>
              </a:pPr>
              <a:r>
                <a:rPr lang="en-GB" sz="1400" b="1">
                  <a:solidFill>
                    <a:srgbClr val="FFFFFF"/>
                  </a:solidFill>
                  <a:latin typeface="Arial" charset="0"/>
                </a:rPr>
                <a:t>RECHARGE</a:t>
              </a:r>
              <a:endParaRPr lang="en-GB" sz="1600">
                <a:solidFill>
                  <a:srgbClr val="FFFFFF"/>
                </a:solidFill>
                <a:latin typeface="Arial" charset="0"/>
              </a:endParaRPr>
            </a:p>
          </p:txBody>
        </p:sp>
        <p:sp>
          <p:nvSpPr>
            <p:cNvPr id="10251" name="AutoShape 9"/>
            <p:cNvSpPr>
              <a:spLocks noChangeArrowheads="1"/>
            </p:cNvSpPr>
            <p:nvPr/>
          </p:nvSpPr>
          <p:spPr bwMode="auto">
            <a:xfrm>
              <a:off x="3696" y="1392"/>
              <a:ext cx="96" cy="144"/>
            </a:xfrm>
            <a:prstGeom prst="downArrow">
              <a:avLst>
                <a:gd name="adj1" fmla="val 50000"/>
                <a:gd name="adj2" fmla="val 37500"/>
              </a:avLst>
            </a:prstGeom>
            <a:solidFill>
              <a:schemeClr val="tx2"/>
            </a:solidFill>
            <a:ln w="12700">
              <a:solidFill>
                <a:schemeClr val="tx1"/>
              </a:solidFill>
              <a:miter lim="800000"/>
              <a:headEnd type="none" w="sm" len="sm"/>
              <a:tailEnd type="none" w="sm" len="sm"/>
            </a:ln>
          </p:spPr>
          <p:txBody>
            <a:bodyPr wrap="none" anchor="ctr"/>
            <a:lstStyle/>
            <a:p>
              <a:endParaRPr lang="en-US">
                <a:solidFill>
                  <a:srgbClr val="FFFFFF"/>
                </a:solidFill>
              </a:endParaRPr>
            </a:p>
          </p:txBody>
        </p:sp>
        <p:sp>
          <p:nvSpPr>
            <p:cNvPr id="10252" name="AutoShape 10"/>
            <p:cNvSpPr>
              <a:spLocks noChangeArrowheads="1"/>
            </p:cNvSpPr>
            <p:nvPr/>
          </p:nvSpPr>
          <p:spPr bwMode="auto">
            <a:xfrm>
              <a:off x="3696" y="1772"/>
              <a:ext cx="96" cy="144"/>
            </a:xfrm>
            <a:prstGeom prst="downArrow">
              <a:avLst>
                <a:gd name="adj1" fmla="val 50000"/>
                <a:gd name="adj2" fmla="val 37500"/>
              </a:avLst>
            </a:prstGeom>
            <a:solidFill>
              <a:schemeClr val="tx2"/>
            </a:solidFill>
            <a:ln w="12700">
              <a:solidFill>
                <a:schemeClr val="tx1"/>
              </a:solidFill>
              <a:miter lim="800000"/>
              <a:headEnd type="none" w="sm" len="sm"/>
              <a:tailEnd type="none" w="sm" len="sm"/>
            </a:ln>
          </p:spPr>
          <p:txBody>
            <a:bodyPr wrap="none" anchor="ctr"/>
            <a:lstStyle/>
            <a:p>
              <a:endParaRPr lang="en-US">
                <a:solidFill>
                  <a:srgbClr val="FFFFFF"/>
                </a:solidFill>
              </a:endParaRPr>
            </a:p>
          </p:txBody>
        </p:sp>
        <p:sp>
          <p:nvSpPr>
            <p:cNvPr id="10253" name="AutoShape 11"/>
            <p:cNvSpPr>
              <a:spLocks noChangeArrowheads="1"/>
            </p:cNvSpPr>
            <p:nvPr/>
          </p:nvSpPr>
          <p:spPr bwMode="auto">
            <a:xfrm rot="5400000">
              <a:off x="4210" y="1528"/>
              <a:ext cx="96" cy="264"/>
            </a:xfrm>
            <a:prstGeom prst="downArrow">
              <a:avLst>
                <a:gd name="adj1" fmla="val 50000"/>
                <a:gd name="adj2" fmla="val 68750"/>
              </a:avLst>
            </a:prstGeom>
            <a:solidFill>
              <a:schemeClr val="tx2"/>
            </a:solidFill>
            <a:ln w="12700">
              <a:solidFill>
                <a:schemeClr val="tx1"/>
              </a:solidFill>
              <a:miter lim="800000"/>
              <a:headEnd type="none" w="sm" len="sm"/>
              <a:tailEnd type="none" w="sm" len="sm"/>
            </a:ln>
          </p:spPr>
          <p:txBody>
            <a:bodyPr wrap="none" anchor="ctr"/>
            <a:lstStyle/>
            <a:p>
              <a:endParaRPr lang="en-US">
                <a:solidFill>
                  <a:srgbClr val="FFFFFF"/>
                </a:solidFill>
              </a:endParaRPr>
            </a:p>
          </p:txBody>
        </p:sp>
      </p:gr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a:solidFill>
                  <a:srgbClr val="FFFFFF"/>
                </a:solidFill>
                <a:cs typeface="Arial" charset="0"/>
              </a:rPr>
              <a:t>Model</a:t>
            </a:r>
            <a:endParaRPr lang="da-DK" b="1" dirty="0">
              <a:solidFill>
                <a:srgbClr val="FFFFFF"/>
              </a:solidFill>
              <a:cs typeface="Arial" charset="0"/>
            </a:endParaRPr>
          </a:p>
          <a:p>
            <a:pPr marL="0" indent="0">
              <a:buNone/>
            </a:pPr>
            <a:r>
              <a:rPr lang="en-GB" dirty="0">
                <a:solidFill>
                  <a:srgbClr val="FFFFFF"/>
                </a:solidFill>
              </a:rPr>
              <a:t>Describes the land phase of the hydrological </a:t>
            </a:r>
            <a:r>
              <a:rPr lang="en-GB" dirty="0" smtClean="0">
                <a:solidFill>
                  <a:srgbClr val="FFFFFF"/>
                </a:solidFill>
              </a:rPr>
              <a:t>cycle with </a:t>
            </a:r>
            <a:r>
              <a:rPr lang="en-GB" dirty="0">
                <a:solidFill>
                  <a:srgbClr val="FFFFFF"/>
                </a:solidFill>
              </a:rPr>
              <a:t>limited data input (precipitation, evaporation, temperature)</a:t>
            </a:r>
          </a:p>
          <a:p>
            <a:endParaRPr lang="en-GB" dirty="0">
              <a:solidFill>
                <a:srgbClr val="FFFFFF"/>
              </a:solidFill>
            </a:endParaRPr>
          </a:p>
          <a:p>
            <a:pPr marL="0" indent="0">
              <a:buNone/>
            </a:pPr>
            <a:r>
              <a:rPr lang="en-GB" dirty="0">
                <a:solidFill>
                  <a:srgbClr val="FFFFFF"/>
                </a:solidFill>
              </a:rPr>
              <a:t>The NAM is a lumped, conceptual model:</a:t>
            </a:r>
          </a:p>
          <a:p>
            <a:pPr>
              <a:buFontTx/>
              <a:buChar char="•"/>
              <a:tabLst>
                <a:tab pos="2514600" algn="l"/>
              </a:tabLst>
            </a:pPr>
            <a:r>
              <a:rPr lang="en-GB" i="1" dirty="0" smtClean="0">
                <a:solidFill>
                  <a:srgbClr val="FFFFFF"/>
                </a:solidFill>
              </a:rPr>
              <a:t>lumped</a:t>
            </a:r>
            <a:r>
              <a:rPr lang="en-GB" i="1" dirty="0">
                <a:solidFill>
                  <a:srgbClr val="FFFFFF"/>
                </a:solidFill>
              </a:rPr>
              <a:t>	</a:t>
            </a:r>
            <a:r>
              <a:rPr lang="en-GB" dirty="0" smtClean="0">
                <a:solidFill>
                  <a:srgbClr val="FFFFFF"/>
                </a:solidFill>
              </a:rPr>
              <a:t>catchment </a:t>
            </a:r>
            <a:r>
              <a:rPr lang="en-GB" dirty="0">
                <a:solidFill>
                  <a:srgbClr val="FFFFFF"/>
                </a:solidFill>
              </a:rPr>
              <a:t>regarded as one unit</a:t>
            </a:r>
            <a:r>
              <a:rPr lang="en-GB" dirty="0" smtClean="0">
                <a:solidFill>
                  <a:srgbClr val="FFFFFF"/>
                </a:solidFill>
              </a:rPr>
              <a:t>, </a:t>
            </a:r>
            <a:br>
              <a:rPr lang="en-GB" dirty="0" smtClean="0">
                <a:solidFill>
                  <a:srgbClr val="FFFFFF"/>
                </a:solidFill>
              </a:rPr>
            </a:br>
            <a:r>
              <a:rPr lang="en-GB" dirty="0" smtClean="0">
                <a:solidFill>
                  <a:srgbClr val="FFFFFF"/>
                </a:solidFill>
              </a:rPr>
              <a:t>	parameters </a:t>
            </a:r>
            <a:r>
              <a:rPr lang="en-GB" dirty="0">
                <a:solidFill>
                  <a:srgbClr val="FFFFFF"/>
                </a:solidFill>
              </a:rPr>
              <a:t>are average values</a:t>
            </a:r>
          </a:p>
          <a:p>
            <a:pPr>
              <a:buFontTx/>
              <a:buChar char="•"/>
              <a:tabLst>
                <a:tab pos="2514600" algn="l"/>
              </a:tabLst>
            </a:pPr>
            <a:r>
              <a:rPr lang="en-GB" i="1" dirty="0" smtClean="0">
                <a:solidFill>
                  <a:srgbClr val="FFFFFF"/>
                </a:solidFill>
              </a:rPr>
              <a:t>conceptual</a:t>
            </a:r>
            <a:r>
              <a:rPr lang="en-GB" dirty="0">
                <a:solidFill>
                  <a:srgbClr val="FFFFFF"/>
                </a:solidFill>
              </a:rPr>
              <a:t>	</a:t>
            </a:r>
            <a:r>
              <a:rPr lang="en-GB" dirty="0" smtClean="0">
                <a:solidFill>
                  <a:srgbClr val="FFFFFF"/>
                </a:solidFill>
              </a:rPr>
              <a:t>based </a:t>
            </a:r>
            <a:r>
              <a:rPr lang="en-GB" dirty="0">
                <a:solidFill>
                  <a:srgbClr val="FFFFFF"/>
                </a:solidFill>
              </a:rPr>
              <a:t>on considerations of </a:t>
            </a:r>
            <a:r>
              <a:rPr lang="en-GB" dirty="0" smtClean="0">
                <a:solidFill>
                  <a:srgbClr val="FFFFFF"/>
                </a:solidFill>
              </a:rPr>
              <a:t>the</a:t>
            </a:r>
            <a:br>
              <a:rPr lang="en-GB" dirty="0" smtClean="0">
                <a:solidFill>
                  <a:srgbClr val="FFFFFF"/>
                </a:solidFill>
              </a:rPr>
            </a:br>
            <a:r>
              <a:rPr lang="en-GB" dirty="0" smtClean="0">
                <a:solidFill>
                  <a:srgbClr val="FFFFFF"/>
                </a:solidFill>
              </a:rPr>
              <a:t>	physical </a:t>
            </a:r>
            <a:r>
              <a:rPr lang="en-GB" dirty="0">
                <a:solidFill>
                  <a:srgbClr val="FFFFFF"/>
                </a:solidFill>
              </a:rPr>
              <a:t>processes</a:t>
            </a:r>
          </a:p>
          <a:p>
            <a:endParaRPr lang="da-DK" dirty="0" smtClean="0">
              <a:solidFill>
                <a:srgbClr val="FFFFFF"/>
              </a:solidFill>
            </a:endParaRPr>
          </a:p>
          <a:p>
            <a:endParaRPr lang="en-GB" dirty="0">
              <a:solidFill>
                <a:srgbClr val="FFFFFF"/>
              </a:solidFill>
            </a:endParaRPr>
          </a:p>
          <a:p>
            <a:pPr marL="0" indent="0">
              <a:buNone/>
            </a:pPr>
            <a:r>
              <a:rPr lang="en-GB" dirty="0">
                <a:solidFill>
                  <a:schemeClr val="accent1"/>
                </a:solidFill>
              </a:rPr>
              <a:t>Similar models: 	Stanford, SSARR, HBV, SMAR,..</a:t>
            </a:r>
          </a:p>
          <a:p>
            <a:endParaRPr lang="en-GB" dirty="0">
              <a:solidFill>
                <a:srgbClr val="FFFFFF"/>
              </a:solidFill>
            </a:endParaRPr>
          </a:p>
          <a:p>
            <a:pPr marL="0" indent="0">
              <a:buNone/>
            </a:pPr>
            <a:endParaRPr lang="en-GB" b="1" dirty="0">
              <a:solidFill>
                <a:srgbClr val="FFFFFF"/>
              </a:solidFill>
              <a:cs typeface="Arial" charset="0"/>
            </a:endParaRPr>
          </a:p>
          <a:p>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585797805"/>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a:solidFill>
                  <a:srgbClr val="FFFFFF"/>
                </a:solidFill>
                <a:cs typeface="Arial" charset="0"/>
              </a:rPr>
              <a:t>Model</a:t>
            </a:r>
            <a:endParaRPr lang="en-GB" b="1" dirty="0"/>
          </a:p>
        </p:txBody>
      </p:sp>
      <p:pic>
        <p:nvPicPr>
          <p:cNvPr id="5" name="Picture 4"/>
          <p:cNvPicPr>
            <a:picLocks noChangeAspect="1" noChangeArrowheads="1"/>
          </p:cNvPicPr>
          <p:nvPr/>
        </p:nvPicPr>
        <p:blipFill>
          <a:blip r:embed="rId2"/>
          <a:srcRect/>
          <a:stretch>
            <a:fillRect/>
          </a:stretch>
        </p:blipFill>
        <p:spPr bwMode="auto">
          <a:xfrm>
            <a:off x="1718568" y="1715789"/>
            <a:ext cx="7173912" cy="4881563"/>
          </a:xfrm>
          <a:prstGeom prst="rect">
            <a:avLst/>
          </a:prstGeom>
          <a:solidFill>
            <a:schemeClr val="bg1">
              <a:lumMod val="85000"/>
            </a:schemeClr>
          </a:solidFill>
          <a:ln w="12700">
            <a:noFill/>
            <a:miter lim="800000"/>
            <a:headEnd/>
            <a:tailEnd/>
          </a:ln>
          <a:effectLst/>
        </p:spPr>
      </p:pic>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smtClean="0">
                <a:solidFill>
                  <a:srgbClr val="FFFFFF"/>
                </a:solidFill>
                <a:cs typeface="Arial" charset="0"/>
              </a:rPr>
              <a:t>Model – </a:t>
            </a:r>
            <a:r>
              <a:rPr lang="en-GB" dirty="0">
                <a:solidFill>
                  <a:srgbClr val="FFFFFF"/>
                </a:solidFill>
                <a:cs typeface="Arial" charset="0"/>
              </a:rPr>
              <a:t>Types of </a:t>
            </a:r>
            <a:r>
              <a:rPr lang="en-GB" dirty="0" smtClean="0">
                <a:solidFill>
                  <a:srgbClr val="FFFFFF"/>
                </a:solidFill>
                <a:cs typeface="Arial" charset="0"/>
              </a:rPr>
              <a:t>Applications</a:t>
            </a:r>
          </a:p>
          <a:p>
            <a:pPr marL="0" indent="0">
              <a:buNone/>
            </a:pPr>
            <a:endParaRPr lang="en-GB" dirty="0" smtClean="0">
              <a:solidFill>
                <a:srgbClr val="FFFFFF"/>
              </a:solidFill>
              <a:cs typeface="Arial" charset="0"/>
            </a:endParaRPr>
          </a:p>
          <a:p>
            <a:pPr>
              <a:defRPr/>
            </a:pPr>
            <a:r>
              <a:rPr lang="en-GB" sz="1800" kern="0" dirty="0" smtClean="0">
                <a:solidFill>
                  <a:srgbClr val="FFFFFF"/>
                </a:solidFill>
              </a:rPr>
              <a:t>General </a:t>
            </a:r>
            <a:r>
              <a:rPr lang="en-GB" sz="1800" kern="0" dirty="0">
                <a:solidFill>
                  <a:srgbClr val="FFFFFF"/>
                </a:solidFill>
              </a:rPr>
              <a:t>hydrological analysis</a:t>
            </a:r>
          </a:p>
          <a:p>
            <a:pPr lvl="1">
              <a:defRPr/>
            </a:pPr>
            <a:r>
              <a:rPr lang="en-GB" sz="1800" kern="0" dirty="0" smtClean="0">
                <a:solidFill>
                  <a:srgbClr val="FFFFFF"/>
                </a:solidFill>
              </a:rPr>
              <a:t>Runoff </a:t>
            </a:r>
            <a:r>
              <a:rPr lang="en-GB" sz="1800" kern="0" dirty="0">
                <a:solidFill>
                  <a:srgbClr val="FFFFFF"/>
                </a:solidFill>
              </a:rPr>
              <a:t>distribution</a:t>
            </a:r>
          </a:p>
          <a:p>
            <a:pPr lvl="1">
              <a:defRPr/>
            </a:pPr>
            <a:r>
              <a:rPr lang="en-GB" sz="1800" kern="0" dirty="0" smtClean="0">
                <a:solidFill>
                  <a:srgbClr val="FFFFFF"/>
                </a:solidFill>
              </a:rPr>
              <a:t>Estimates </a:t>
            </a:r>
            <a:r>
              <a:rPr lang="en-GB" sz="1800" kern="0" dirty="0">
                <a:solidFill>
                  <a:srgbClr val="FFFFFF"/>
                </a:solidFill>
              </a:rPr>
              <a:t>of infiltration / </a:t>
            </a:r>
            <a:r>
              <a:rPr lang="en-GB" sz="1800" kern="0" dirty="0" smtClean="0">
                <a:solidFill>
                  <a:srgbClr val="FFFFFF"/>
                </a:solidFill>
              </a:rPr>
              <a:t>evaporation</a:t>
            </a:r>
            <a:endParaRPr lang="en-GB" sz="1800" kern="0" dirty="0">
              <a:solidFill>
                <a:srgbClr val="FFFFFF"/>
              </a:solidFill>
            </a:endParaRPr>
          </a:p>
          <a:p>
            <a:pPr>
              <a:spcBef>
                <a:spcPts val="1200"/>
              </a:spcBef>
              <a:defRPr/>
            </a:pPr>
            <a:r>
              <a:rPr lang="en-GB" sz="1800" kern="0" dirty="0" smtClean="0">
                <a:solidFill>
                  <a:srgbClr val="FFFFFF"/>
                </a:solidFill>
              </a:rPr>
              <a:t>Flood </a:t>
            </a:r>
            <a:r>
              <a:rPr lang="en-GB" sz="1800" kern="0" dirty="0">
                <a:solidFill>
                  <a:srgbClr val="FFFFFF"/>
                </a:solidFill>
              </a:rPr>
              <a:t>Forecasting</a:t>
            </a:r>
          </a:p>
          <a:p>
            <a:pPr lvl="1">
              <a:defRPr/>
            </a:pPr>
            <a:r>
              <a:rPr lang="en-GB" sz="1800" kern="0" dirty="0" err="1" smtClean="0">
                <a:solidFill>
                  <a:srgbClr val="FFFFFF"/>
                </a:solidFill>
              </a:rPr>
              <a:t>Subcatchment</a:t>
            </a:r>
            <a:r>
              <a:rPr lang="en-GB" sz="1800" kern="0" dirty="0" smtClean="0">
                <a:solidFill>
                  <a:srgbClr val="FFFFFF"/>
                </a:solidFill>
              </a:rPr>
              <a:t> </a:t>
            </a:r>
            <a:r>
              <a:rPr lang="en-GB" sz="1800" kern="0" dirty="0">
                <a:solidFill>
                  <a:srgbClr val="FFFFFF"/>
                </a:solidFill>
              </a:rPr>
              <a:t>inflow to river model</a:t>
            </a:r>
          </a:p>
          <a:p>
            <a:pPr lvl="1">
              <a:defRPr/>
            </a:pPr>
            <a:r>
              <a:rPr lang="en-GB" sz="1800" kern="0" dirty="0" smtClean="0">
                <a:solidFill>
                  <a:srgbClr val="FFFFFF"/>
                </a:solidFill>
              </a:rPr>
              <a:t>Links </a:t>
            </a:r>
            <a:r>
              <a:rPr lang="en-GB" sz="1800" kern="0" dirty="0">
                <a:solidFill>
                  <a:srgbClr val="FFFFFF"/>
                </a:solidFill>
              </a:rPr>
              <a:t>to meteorological models</a:t>
            </a:r>
          </a:p>
          <a:p>
            <a:pPr>
              <a:spcBef>
                <a:spcPts val="1200"/>
              </a:spcBef>
              <a:defRPr/>
            </a:pPr>
            <a:r>
              <a:rPr lang="en-GB" sz="1800" kern="0" dirty="0" smtClean="0">
                <a:solidFill>
                  <a:srgbClr val="FFFFFF"/>
                </a:solidFill>
              </a:rPr>
              <a:t>Extension </a:t>
            </a:r>
            <a:r>
              <a:rPr lang="en-GB" sz="1800" kern="0" dirty="0">
                <a:solidFill>
                  <a:srgbClr val="FFFFFF"/>
                </a:solidFill>
              </a:rPr>
              <a:t>of </a:t>
            </a:r>
            <a:r>
              <a:rPr lang="en-GB" sz="1800" kern="0" dirty="0" err="1">
                <a:solidFill>
                  <a:srgbClr val="FFFFFF"/>
                </a:solidFill>
              </a:rPr>
              <a:t>streamflow</a:t>
            </a:r>
            <a:r>
              <a:rPr lang="en-GB" sz="1800" kern="0" dirty="0">
                <a:solidFill>
                  <a:srgbClr val="FFFFFF"/>
                </a:solidFill>
              </a:rPr>
              <a:t> records</a:t>
            </a:r>
          </a:p>
          <a:p>
            <a:pPr lvl="1">
              <a:defRPr/>
            </a:pPr>
            <a:r>
              <a:rPr lang="en-GB" sz="1800" kern="0" dirty="0" smtClean="0">
                <a:solidFill>
                  <a:srgbClr val="FFFFFF"/>
                </a:solidFill>
              </a:rPr>
              <a:t>Advanced </a:t>
            </a:r>
            <a:r>
              <a:rPr lang="en-GB" sz="1800" kern="0" dirty="0">
                <a:solidFill>
                  <a:srgbClr val="FFFFFF"/>
                </a:solidFill>
              </a:rPr>
              <a:t>gap-filling</a:t>
            </a:r>
          </a:p>
          <a:p>
            <a:pPr lvl="1">
              <a:defRPr/>
            </a:pPr>
            <a:r>
              <a:rPr lang="en-GB" sz="1800" kern="0" dirty="0" smtClean="0">
                <a:solidFill>
                  <a:srgbClr val="FFFFFF"/>
                </a:solidFill>
              </a:rPr>
              <a:t>Improved </a:t>
            </a:r>
            <a:r>
              <a:rPr lang="en-GB" sz="1800" kern="0" dirty="0">
                <a:solidFill>
                  <a:srgbClr val="FFFFFF"/>
                </a:solidFill>
              </a:rPr>
              <a:t>basis for extreme value analysis etc.</a:t>
            </a:r>
          </a:p>
          <a:p>
            <a:pPr>
              <a:spcBef>
                <a:spcPts val="1200"/>
              </a:spcBef>
              <a:defRPr/>
            </a:pPr>
            <a:r>
              <a:rPr lang="en-GB" sz="1800" kern="0" dirty="0" smtClean="0">
                <a:solidFill>
                  <a:srgbClr val="FFFFFF"/>
                </a:solidFill>
              </a:rPr>
              <a:t>Prediction </a:t>
            </a:r>
            <a:r>
              <a:rPr lang="en-GB" sz="1800" kern="0" dirty="0">
                <a:solidFill>
                  <a:srgbClr val="FFFFFF"/>
                </a:solidFill>
              </a:rPr>
              <a:t>of low flow</a:t>
            </a:r>
          </a:p>
          <a:p>
            <a:pPr lvl="1">
              <a:defRPr/>
            </a:pPr>
            <a:r>
              <a:rPr lang="en-GB" sz="1800" kern="0" dirty="0" smtClean="0">
                <a:solidFill>
                  <a:srgbClr val="FFFFFF"/>
                </a:solidFill>
              </a:rPr>
              <a:t>Irrigation </a:t>
            </a:r>
            <a:r>
              <a:rPr lang="en-GB" sz="1800" kern="0" dirty="0">
                <a:solidFill>
                  <a:srgbClr val="FFFFFF"/>
                </a:solidFill>
              </a:rPr>
              <a:t>management</a:t>
            </a:r>
          </a:p>
          <a:p>
            <a:pPr lvl="1">
              <a:defRPr/>
            </a:pPr>
            <a:r>
              <a:rPr lang="en-GB" sz="1800" kern="0" dirty="0" smtClean="0">
                <a:solidFill>
                  <a:srgbClr val="FFFFFF"/>
                </a:solidFill>
              </a:rPr>
              <a:t>Water </a:t>
            </a:r>
            <a:r>
              <a:rPr lang="en-GB" sz="1800" kern="0" dirty="0">
                <a:solidFill>
                  <a:srgbClr val="FFFFFF"/>
                </a:solidFill>
              </a:rPr>
              <a:t>quality control</a:t>
            </a:r>
          </a:p>
          <a:p>
            <a:endParaRPr lang="en-GB" sz="1800" dirty="0">
              <a:solidFill>
                <a:srgbClr val="FFFFFF"/>
              </a:solidFill>
              <a:cs typeface="Arial" charset="0"/>
            </a:endParaRPr>
          </a:p>
          <a:p>
            <a:endParaRPr lang="en-GB" sz="1800"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FFFF"/>
                </a:solidFill>
              </a:rPr>
              <a:t>Rainfall Runoff Editor</a:t>
            </a:r>
          </a:p>
        </p:txBody>
      </p:sp>
      <p:sp>
        <p:nvSpPr>
          <p:cNvPr id="2" name="Content Placeholder 1"/>
          <p:cNvSpPr>
            <a:spLocks noGrp="1"/>
          </p:cNvSpPr>
          <p:nvPr>
            <p:ph sz="quarter" idx="13"/>
          </p:nvPr>
        </p:nvSpPr>
        <p:spPr/>
        <p:txBody>
          <a:bodyPr/>
          <a:lstStyle/>
          <a:p>
            <a:pPr marL="0" indent="0">
              <a:buNone/>
            </a:pPr>
            <a:r>
              <a:rPr lang="en-GB" b="1" dirty="0">
                <a:solidFill>
                  <a:schemeClr val="accent1"/>
                </a:solidFill>
                <a:cs typeface="Arial" charset="0"/>
              </a:rPr>
              <a:t>NAM</a:t>
            </a:r>
            <a:r>
              <a:rPr lang="en-GB" b="1" dirty="0">
                <a:solidFill>
                  <a:srgbClr val="FFFFFF"/>
                </a:solidFill>
                <a:cs typeface="Arial" charset="0"/>
              </a:rPr>
              <a:t> </a:t>
            </a:r>
            <a:r>
              <a:rPr lang="en-GB" dirty="0" smtClean="0">
                <a:solidFill>
                  <a:srgbClr val="FFFFFF"/>
                </a:solidFill>
                <a:cs typeface="Arial" charset="0"/>
              </a:rPr>
              <a:t>Model – </a:t>
            </a:r>
            <a:r>
              <a:rPr lang="en-GB" dirty="0" smtClean="0">
                <a:solidFill>
                  <a:srgbClr val="FFFFFF"/>
                </a:solidFill>
                <a:cs typeface="Arial" charset="0"/>
              </a:rPr>
              <a:t>Surface </a:t>
            </a:r>
            <a:r>
              <a:rPr lang="en-GB" dirty="0" err="1" smtClean="0">
                <a:solidFill>
                  <a:srgbClr val="FFFFFF"/>
                </a:solidFill>
                <a:cs typeface="Arial" charset="0"/>
              </a:rPr>
              <a:t>Rootzone</a:t>
            </a:r>
            <a:r>
              <a:rPr lang="en-GB" dirty="0" smtClean="0">
                <a:solidFill>
                  <a:srgbClr val="FFFFFF"/>
                </a:solidFill>
                <a:cs typeface="Arial" charset="0"/>
              </a:rPr>
              <a:t> Parameters</a:t>
            </a:r>
          </a:p>
          <a:p>
            <a:pPr marL="0" indent="0">
              <a:buNone/>
            </a:pPr>
            <a:endParaRPr lang="en-GB" dirty="0" smtClean="0">
              <a:solidFill>
                <a:srgbClr val="FFFFFF"/>
              </a:solidFill>
              <a:cs typeface="Arial" charset="0"/>
            </a:endParaRPr>
          </a:p>
        </p:txBody>
      </p:sp>
      <p:sp>
        <p:nvSpPr>
          <p:cNvPr id="4" name="Rectangle 3"/>
          <p:cNvSpPr>
            <a:spLocks noChangeArrowheads="1"/>
          </p:cNvSpPr>
          <p:nvPr/>
        </p:nvSpPr>
        <p:spPr bwMode="auto">
          <a:xfrm>
            <a:off x="434603" y="1962150"/>
            <a:ext cx="3489325" cy="457200"/>
          </a:xfrm>
          <a:prstGeom prst="rect">
            <a:avLst/>
          </a:prstGeom>
          <a:noFill/>
          <a:ln w="12700">
            <a:noFill/>
            <a:miter lim="800000"/>
            <a:headEnd type="none" w="sm" len="sm"/>
            <a:tailEnd type="none" w="sm" len="sm"/>
          </a:ln>
        </p:spPr>
        <p:txBody>
          <a:bodyPr wrap="none">
            <a:spAutoFit/>
          </a:bodyPr>
          <a:lstStyle/>
          <a:p>
            <a:pPr defTabSz="762000" eaLnBrk="0" hangingPunct="0"/>
            <a:r>
              <a:rPr lang="en-US" sz="2400" dirty="0">
                <a:solidFill>
                  <a:srgbClr val="FFFFFF"/>
                </a:solidFill>
                <a:latin typeface="Arial" charset="0"/>
              </a:rPr>
              <a:t>NAM Surface-</a:t>
            </a:r>
            <a:r>
              <a:rPr lang="en-US" sz="2400" dirty="0" err="1">
                <a:solidFill>
                  <a:srgbClr val="FFFFFF"/>
                </a:solidFill>
                <a:latin typeface="Arial" charset="0"/>
              </a:rPr>
              <a:t>Rootzone</a:t>
            </a:r>
            <a:r>
              <a:rPr lang="en-US" sz="2400" dirty="0">
                <a:solidFill>
                  <a:srgbClr val="FFFFFF"/>
                </a:solidFill>
                <a:latin typeface="Arial" charset="0"/>
              </a:rPr>
              <a:t> </a:t>
            </a:r>
            <a:endParaRPr lang="en-GB" sz="2400" dirty="0">
              <a:solidFill>
                <a:srgbClr val="FFFFFF"/>
              </a:solidFill>
              <a:latin typeface="Arial" charset="0"/>
            </a:endParaRPr>
          </a:p>
        </p:txBody>
      </p:sp>
      <p:sp>
        <p:nvSpPr>
          <p:cNvPr id="5" name="Text Box 4"/>
          <p:cNvSpPr txBox="1">
            <a:spLocks noChangeArrowheads="1"/>
          </p:cNvSpPr>
          <p:nvPr/>
        </p:nvSpPr>
        <p:spPr bwMode="auto">
          <a:xfrm>
            <a:off x="968003" y="2876550"/>
            <a:ext cx="2362200" cy="1015663"/>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endParaRPr lang="en-GB" sz="2400">
              <a:solidFill>
                <a:srgbClr val="FFFFFF"/>
              </a:solidFill>
              <a:latin typeface="Arial"/>
            </a:endParaRPr>
          </a:p>
          <a:p>
            <a:pPr defTabSz="762000" eaLnBrk="0" hangingPunct="0">
              <a:spcBef>
                <a:spcPct val="50000"/>
              </a:spcBef>
            </a:pPr>
            <a:endParaRPr lang="en-GB" sz="2400">
              <a:solidFill>
                <a:srgbClr val="FFFFFF"/>
              </a:solidFill>
              <a:latin typeface="Arial"/>
            </a:endParaRPr>
          </a:p>
        </p:txBody>
      </p:sp>
      <p:sp>
        <p:nvSpPr>
          <p:cNvPr id="6" name="AutoShape 5"/>
          <p:cNvSpPr>
            <a:spLocks noChangeArrowheads="1"/>
          </p:cNvSpPr>
          <p:nvPr/>
        </p:nvSpPr>
        <p:spPr bwMode="auto">
          <a:xfrm>
            <a:off x="510803" y="2571750"/>
            <a:ext cx="3200400" cy="1600200"/>
          </a:xfrm>
          <a:prstGeom prst="roundRect">
            <a:avLst>
              <a:gd name="adj" fmla="val 24060"/>
            </a:avLst>
          </a:prstGeom>
          <a:solidFill>
            <a:schemeClr val="bg2"/>
          </a:solidFill>
          <a:ln w="12700">
            <a:solidFill>
              <a:schemeClr val="tx1"/>
            </a:solidFill>
            <a:round/>
            <a:headEnd type="none" w="sm" len="sm"/>
            <a:tailEnd type="none" w="sm" len="sm"/>
          </a:ln>
        </p:spPr>
        <p:txBody>
          <a:bodyPr wrap="none" anchor="ctr"/>
          <a:lstStyle/>
          <a:p>
            <a:pPr defTabSz="762000" eaLnBrk="0" hangingPunct="0">
              <a:spcBef>
                <a:spcPct val="50000"/>
              </a:spcBef>
              <a:buFontTx/>
              <a:buChar char="•"/>
            </a:pPr>
            <a:r>
              <a:rPr lang="en-US" dirty="0">
                <a:solidFill>
                  <a:schemeClr val="accent6"/>
                </a:solidFill>
                <a:latin typeface="Arial" charset="0"/>
              </a:rPr>
              <a:t> </a:t>
            </a:r>
            <a:r>
              <a:rPr lang="en-US" dirty="0">
                <a:solidFill>
                  <a:schemeClr val="tx1"/>
                </a:solidFill>
                <a:latin typeface="Arial" charset="0"/>
              </a:rPr>
              <a:t>Storages</a:t>
            </a:r>
          </a:p>
          <a:p>
            <a:pPr defTabSz="762000" eaLnBrk="0" hangingPunct="0">
              <a:spcBef>
                <a:spcPct val="50000"/>
              </a:spcBef>
              <a:buFontTx/>
              <a:buChar char="•"/>
            </a:pPr>
            <a:r>
              <a:rPr lang="en-US" dirty="0">
                <a:solidFill>
                  <a:schemeClr val="tx1"/>
                </a:solidFill>
                <a:latin typeface="Arial" charset="0"/>
              </a:rPr>
              <a:t> Runoff Parameters </a:t>
            </a:r>
          </a:p>
          <a:p>
            <a:pPr defTabSz="762000" eaLnBrk="0" hangingPunct="0">
              <a:spcBef>
                <a:spcPct val="50000"/>
              </a:spcBef>
              <a:buFontTx/>
              <a:buChar char="•"/>
            </a:pPr>
            <a:endParaRPr lang="en-GB" dirty="0">
              <a:solidFill>
                <a:schemeClr val="accent6"/>
              </a:solidFill>
              <a:latin typeface="Arial" charset="0"/>
            </a:endParaRPr>
          </a:p>
        </p:txBody>
      </p:sp>
      <p:pic>
        <p:nvPicPr>
          <p:cNvPr id="8" name="Picture 3"/>
          <p:cNvPicPr>
            <a:picLocks noChangeAspect="1" noChangeArrowheads="1"/>
          </p:cNvPicPr>
          <p:nvPr/>
        </p:nvPicPr>
        <p:blipFill>
          <a:blip r:embed="rId2"/>
          <a:srcRect/>
          <a:stretch>
            <a:fillRect/>
          </a:stretch>
        </p:blipFill>
        <p:spPr bwMode="auto">
          <a:xfrm>
            <a:off x="4716016" y="1628800"/>
            <a:ext cx="4176464" cy="498546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4070731977"/>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DHI_UK_Software</Template>
  <TotalTime>373</TotalTime>
  <Words>1179</Words>
  <Application>Microsoft Office PowerPoint</Application>
  <PresentationFormat>On-screen Show (4:3)</PresentationFormat>
  <Paragraphs>277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MIKEPowerPointForTransfer_4-3</vt:lpstr>
      <vt:lpstr>MIKE 11</vt:lpstr>
      <vt:lpstr>Rainfall Runoff</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lpstr>Rainfall Runoff Editor</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Rainfall Runoff Editor</dc:title>
  <dc:creator>DHI (JSL)</dc:creator>
  <cp:lastModifiedBy>Julie Landrein</cp:lastModifiedBy>
  <cp:revision>76</cp:revision>
  <dcterms:created xsi:type="dcterms:W3CDTF">2007-02-13T09:35:01Z</dcterms:created>
  <dcterms:modified xsi:type="dcterms:W3CDTF">2013-04-05T09:33:20Z</dcterms:modified>
</cp:coreProperties>
</file>